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2"/>
  </p:notesMasterIdLst>
  <p:sldIdLst>
    <p:sldId id="1117" r:id="rId3"/>
    <p:sldId id="1127" r:id="rId4"/>
    <p:sldId id="1118" r:id="rId5"/>
    <p:sldId id="1110" r:id="rId6"/>
    <p:sldId id="1111" r:id="rId7"/>
    <p:sldId id="1119" r:id="rId8"/>
    <p:sldId id="1128" r:id="rId9"/>
    <p:sldId id="1120" r:id="rId10"/>
    <p:sldId id="1121" r:id="rId11"/>
    <p:sldId id="1144" r:id="rId12"/>
    <p:sldId id="1106" r:id="rId13"/>
    <p:sldId id="346" r:id="rId14"/>
    <p:sldId id="348" r:id="rId15"/>
    <p:sldId id="1024" r:id="rId16"/>
    <p:sldId id="1066" r:id="rId17"/>
    <p:sldId id="1140" r:id="rId18"/>
    <p:sldId id="1145" r:id="rId19"/>
    <p:sldId id="1112" r:id="rId20"/>
    <p:sldId id="272" r:id="rId21"/>
    <p:sldId id="273" r:id="rId22"/>
    <p:sldId id="945" r:id="rId23"/>
    <p:sldId id="1113" r:id="rId24"/>
    <p:sldId id="1019" r:id="rId25"/>
    <p:sldId id="1107" r:id="rId26"/>
    <p:sldId id="1043" r:id="rId27"/>
    <p:sldId id="1109" r:id="rId28"/>
    <p:sldId id="1138" r:id="rId29"/>
    <p:sldId id="1051" r:id="rId30"/>
    <p:sldId id="1146" r:id="rId31"/>
    <p:sldId id="1030" r:id="rId32"/>
    <p:sldId id="1035" r:id="rId33"/>
    <p:sldId id="1122" r:id="rId34"/>
    <p:sldId id="1129" r:id="rId35"/>
    <p:sldId id="1126" r:id="rId36"/>
    <p:sldId id="1124" r:id="rId37"/>
    <p:sldId id="1125" r:id="rId38"/>
    <p:sldId id="1139" r:id="rId39"/>
    <p:sldId id="1114" r:id="rId40"/>
    <p:sldId id="256" r:id="rId41"/>
    <p:sldId id="257" r:id="rId42"/>
    <p:sldId id="1130" r:id="rId43"/>
    <p:sldId id="1132" r:id="rId44"/>
    <p:sldId id="1115" r:id="rId45"/>
    <p:sldId id="1131" r:id="rId46"/>
    <p:sldId id="1136" r:id="rId47"/>
    <p:sldId id="1137" r:id="rId48"/>
    <p:sldId id="1141" r:id="rId49"/>
    <p:sldId id="1143" r:id="rId50"/>
    <p:sldId id="1142" r:id="rId5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vara\Documents\Info%20discursos\Charla%20magistral\Excel%20ppt%20charla%20magistra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vivara\Downloads\Base%20de%20datos%20Matriz%20SP%2011.04.2017%20(1)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collahuazoa\Downloads\22.03.2017%20Ingreso%20Per%20C&#225;pita_2016_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umnocef\Desktop\Actualizaci&#243;n%20reformas%20y%20presi&#243;n%20fiscal\170109%20Actualizaci&#243;n%20l&#225;minas%20Presidencia\170109%20Recaudaci&#243;n,%20tarifas%20y%20presi&#243;n%20fiscal%20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Libro3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44412315292939E-3"/>
          <c:y val="0.13932942278942009"/>
          <c:w val="0.97024474900938995"/>
          <c:h val="0.678556018755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REsumenCepal!$A$4</c:f>
              <c:strCache>
                <c:ptCount val="1"/>
                <c:pt idx="0">
                  <c:v>Ecuador</c:v>
                </c:pt>
              </c:strCache>
            </c:strRef>
          </c:tx>
          <c:spPr>
            <a:gradFill>
              <a:gsLst>
                <a:gs pos="55000">
                  <a:srgbClr val="FCE719"/>
                </a:gs>
                <a:gs pos="0">
                  <a:srgbClr val="FCE719"/>
                </a:gs>
                <a:gs pos="58000">
                  <a:srgbClr val="4A65BD"/>
                </a:gs>
                <a:gs pos="85000">
                  <a:srgbClr val="4A65BD"/>
                </a:gs>
                <a:gs pos="100000">
                  <a:srgbClr val="EA653F"/>
                </a:gs>
                <a:gs pos="88000">
                  <a:srgbClr val="EA653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REsumenCepal!$B$3:$L$3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strCache>
            </c:strRef>
          </c:cat>
          <c:val>
            <c:numRef>
              <c:f>REsumenCepal!$B$4:$L$4</c:f>
              <c:numCache>
                <c:formatCode>0.0</c:formatCode>
                <c:ptCount val="11"/>
                <c:pt idx="0">
                  <c:v>4.4035264338318596</c:v>
                </c:pt>
                <c:pt idx="1">
                  <c:v>2.19006397224542</c:v>
                </c:pt>
                <c:pt idx="2">
                  <c:v>6.357130599908313</c:v>
                </c:pt>
                <c:pt idx="3">
                  <c:v>0.56649159210009303</c:v>
                </c:pt>
                <c:pt idx="4">
                  <c:v>3.5252986689402901</c:v>
                </c:pt>
                <c:pt idx="5">
                  <c:v>7.8681409191099636</c:v>
                </c:pt>
                <c:pt idx="6">
                  <c:v>5.6419620667119856</c:v>
                </c:pt>
                <c:pt idx="7">
                  <c:v>4.9465112669062732</c:v>
                </c:pt>
                <c:pt idx="8" formatCode="#,##0.0">
                  <c:v>3.7888685492083241</c:v>
                </c:pt>
                <c:pt idx="9" formatCode="#,##0.0">
                  <c:v>9.8872608346267599E-2</c:v>
                </c:pt>
                <c:pt idx="10" formatCode="#,##0.0">
                  <c:v>-1.5763791830491809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D-4D8E-8361-2D31EA7E2EFA}"/>
            </c:ext>
          </c:extLst>
        </c:ser>
        <c:ser>
          <c:idx val="1"/>
          <c:order val="1"/>
          <c:tx>
            <c:strRef>
              <c:f>REsumenCepal!$A$5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2.77777808155928E-2"/>
                  <c:y val="2.9850947986631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5D-4D8E-8361-2D31EA7E2E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REsumenCepal!$B$3:$L$3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strCache>
            </c:strRef>
          </c:cat>
          <c:val>
            <c:numRef>
              <c:f>REsumenCepal!$B$5:$L$5</c:f>
              <c:numCache>
                <c:formatCode>0.0</c:formatCode>
                <c:ptCount val="11"/>
                <c:pt idx="0">
                  <c:v>5.3374970407983886</c:v>
                </c:pt>
                <c:pt idx="1">
                  <c:v>5.8517520985835398</c:v>
                </c:pt>
                <c:pt idx="2">
                  <c:v>4.1009528053132698</c:v>
                </c:pt>
                <c:pt idx="3">
                  <c:v>-1.6407714210464599</c:v>
                </c:pt>
                <c:pt idx="4">
                  <c:v>6.2749528076144676</c:v>
                </c:pt>
                <c:pt idx="5">
                  <c:v>4.5406658243109304</c:v>
                </c:pt>
                <c:pt idx="6">
                  <c:v>2.8736631021728498</c:v>
                </c:pt>
                <c:pt idx="7">
                  <c:v>2.917405435862459</c:v>
                </c:pt>
                <c:pt idx="8">
                  <c:v>1.07376221329636</c:v>
                </c:pt>
                <c:pt idx="9">
                  <c:v>-0.40436502165048399</c:v>
                </c:pt>
                <c:pt idx="10">
                  <c:v>-1.04441917454386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5D-4D8E-8361-2D31EA7E2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001441840"/>
        <c:axId val="-1526080752"/>
      </c:barChart>
      <c:catAx>
        <c:axId val="-100144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526080752"/>
        <c:crosses val="autoZero"/>
        <c:auto val="1"/>
        <c:lblAlgn val="ctr"/>
        <c:lblOffset val="100"/>
        <c:noMultiLvlLbl val="0"/>
      </c:catAx>
      <c:valAx>
        <c:axId val="-1526080752"/>
        <c:scaling>
          <c:orientation val="minMax"/>
        </c:scaling>
        <c:delete val="1"/>
        <c:axPos val="l"/>
        <c:numFmt formatCode="0.0" sourceLinked="0"/>
        <c:majorTickMark val="none"/>
        <c:minorTickMark val="none"/>
        <c:tickLblPos val="nextTo"/>
        <c:crossAx val="-100144184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208536785241682E-2"/>
          <c:y val="2.8861947283766915E-2"/>
          <c:w val="0.96158292642951659"/>
          <c:h val="0.86864992181328782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1.6066953012753801E-3"/>
                  <c:y val="-5.7802880808658003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es-EC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33-4F11-A887-12A1BCB3B340}"/>
                </c:ext>
              </c:extLst>
            </c:dLbl>
            <c:dLbl>
              <c:idx val="1"/>
              <c:layout>
                <c:manualLayout>
                  <c:x val="-1.08587275613444E-2"/>
                  <c:y val="-6.21701204275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33-4F11-A887-12A1BCB3B340}"/>
                </c:ext>
              </c:extLst>
            </c:dLbl>
            <c:dLbl>
              <c:idx val="3"/>
              <c:layout>
                <c:manualLayout>
                  <c:x val="-9.3640725418456892E-3"/>
                  <c:y val="-5.65710952751281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33-4F11-A887-12A1BCB3B340}"/>
                </c:ext>
              </c:extLst>
            </c:dLbl>
            <c:dLbl>
              <c:idx val="9"/>
              <c:layout>
                <c:manualLayout>
                  <c:x val="-2.2108392568540602E-3"/>
                  <c:y val="5.1951505110780401E-2"/>
                </c:manualLayout>
              </c:layout>
              <c:spPr/>
              <c:txPr>
                <a:bodyPr/>
                <a:lstStyle/>
                <a:p>
                  <a:pPr>
                    <a:defRPr sz="2400" b="1"/>
                  </a:pPr>
                  <a:endParaRPr lang="es-EC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33-4F11-A887-12A1BCB3B3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/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Desigualdad!$A$2:$A$11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Desigualdad!$B$2:$B$11</c:f>
              <c:numCache>
                <c:formatCode>General</c:formatCode>
                <c:ptCount val="10"/>
                <c:pt idx="0">
                  <c:v>0.55100000000000005</c:v>
                </c:pt>
                <c:pt idx="1">
                  <c:v>0.51500000000000001</c:v>
                </c:pt>
                <c:pt idx="2">
                  <c:v>0.504</c:v>
                </c:pt>
                <c:pt idx="3">
                  <c:v>0.505</c:v>
                </c:pt>
                <c:pt idx="4">
                  <c:v>0.47299999999999998</c:v>
                </c:pt>
                <c:pt idx="5">
                  <c:v>0.47699999999999998</c:v>
                </c:pt>
                <c:pt idx="6">
                  <c:v>0.48499999999999999</c:v>
                </c:pt>
                <c:pt idx="7">
                  <c:v>0.46700000000000003</c:v>
                </c:pt>
                <c:pt idx="8">
                  <c:v>0.47599999999999998</c:v>
                </c:pt>
                <c:pt idx="9">
                  <c:v>0.46600000000000003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B33-4F11-A887-12A1BCB3B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8453608"/>
        <c:axId val="-2118461976"/>
      </c:lineChart>
      <c:catAx>
        <c:axId val="-2118453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18461976"/>
        <c:crosses val="autoZero"/>
        <c:auto val="1"/>
        <c:lblAlgn val="ctr"/>
        <c:lblOffset val="100"/>
        <c:noMultiLvlLbl val="0"/>
      </c:catAx>
      <c:valAx>
        <c:axId val="-2118461976"/>
        <c:scaling>
          <c:orientation val="minMax"/>
          <c:min val="0.45"/>
        </c:scaling>
        <c:delete val="1"/>
        <c:axPos val="l"/>
        <c:numFmt formatCode="General" sourceLinked="1"/>
        <c:majorTickMark val="out"/>
        <c:minorTickMark val="none"/>
        <c:tickLblPos val="none"/>
        <c:crossAx val="-2118453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693634544586E-2"/>
          <c:y val="0.114719402835221"/>
          <c:w val="0.97100164738831796"/>
          <c:h val="0.67821272663380805"/>
        </c:manualLayout>
      </c:layout>
      <c:barChart>
        <c:barDir val="col"/>
        <c:grouping val="clustered"/>
        <c:varyColors val="0"/>
        <c:ser>
          <c:idx val="0"/>
          <c:order val="0"/>
          <c:tx>
            <c:v>Millones USD</c:v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64-43C1-9536-E49066FD64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64-43C1-9536-E49066FD640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64-43C1-9536-E49066FD640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64-43C1-9536-E49066FD640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64-43C1-9536-E49066FD640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64-43C1-9536-E49066FD640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64-43C1-9536-E49066FD640D}"/>
              </c:ext>
            </c:extLst>
          </c:dPt>
          <c:dLbls>
            <c:dLbl>
              <c:idx val="0"/>
              <c:layout>
                <c:manualLayout>
                  <c:x val="-1.39191215741014E-3"/>
                  <c:y val="4.85001726294694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4-43C1-9536-E49066FD640D}"/>
                </c:ext>
              </c:extLst>
            </c:dLbl>
            <c:dLbl>
              <c:idx val="1"/>
              <c:layout>
                <c:manualLayout>
                  <c:x val="1.39191215741014E-3"/>
                  <c:y val="3.960744980682920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64-43C1-9536-E49066FD640D}"/>
                </c:ext>
              </c:extLst>
            </c:dLbl>
            <c:dLbl>
              <c:idx val="2"/>
              <c:layout>
                <c:manualLayout>
                  <c:x val="0"/>
                  <c:y val="-5.51184893845683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4-43C1-9536-E49066FD640D}"/>
                </c:ext>
              </c:extLst>
            </c:dLbl>
            <c:dLbl>
              <c:idx val="3"/>
              <c:layout>
                <c:manualLayout>
                  <c:x val="-8.3514729444608502E-3"/>
                  <c:y val="2.294896212294289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4-43C1-9536-E49066FD640D}"/>
                </c:ext>
              </c:extLst>
            </c:dLbl>
            <c:dLbl>
              <c:idx val="4"/>
              <c:layout>
                <c:manualLayout>
                  <c:x val="-2.7838243148202799E-3"/>
                  <c:y val="3.7853493416004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64-43C1-9536-E49066FD640D}"/>
                </c:ext>
              </c:extLst>
            </c:dLbl>
            <c:dLbl>
              <c:idx val="5"/>
              <c:layout>
                <c:manualLayout>
                  <c:x val="2.7838243148202799E-3"/>
                  <c:y val="-9.109918357017279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64-43C1-9536-E49066FD640D}"/>
                </c:ext>
              </c:extLst>
            </c:dLbl>
            <c:dLbl>
              <c:idx val="6"/>
              <c:layout>
                <c:manualLayout>
                  <c:x val="-5.1036189530622E-17"/>
                  <c:y val="1.69146144932931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64-43C1-9536-E49066FD640D}"/>
                </c:ext>
              </c:extLst>
            </c:dLbl>
            <c:dLbl>
              <c:idx val="7"/>
              <c:layout>
                <c:manualLayout>
                  <c:x val="5.1036189530622E-17"/>
                  <c:y val="-9.107869342542969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264-43C1-9536-E49066FD640D}"/>
                </c:ext>
              </c:extLst>
            </c:dLbl>
            <c:dLbl>
              <c:idx val="8"/>
              <c:layout>
                <c:manualLayout>
                  <c:x val="0"/>
                  <c:y val="-3.51303531783800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264-43C1-9536-E49066FD640D}"/>
                </c:ext>
              </c:extLst>
            </c:dLbl>
            <c:dLbl>
              <c:idx val="9"/>
              <c:layout>
                <c:manualLayout>
                  <c:x val="1.39191215741014E-3"/>
                  <c:y val="4.29370983291312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264-43C1-9536-E49066FD640D}"/>
                </c:ext>
              </c:extLst>
            </c:dLbl>
            <c:dLbl>
              <c:idx val="10"/>
              <c:layout>
                <c:manualLayout>
                  <c:x val="4.1757364722304199E-3"/>
                  <c:y val="-9.107869342542969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64-43C1-9536-E49066FD640D}"/>
                </c:ext>
              </c:extLst>
            </c:dLbl>
            <c:dLbl>
              <c:idx val="11"/>
              <c:layout>
                <c:manualLayout>
                  <c:x val="0"/>
                  <c:y val="-8.71753208500541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264-43C1-9536-E49066FD640D}"/>
                </c:ext>
              </c:extLst>
            </c:dLbl>
            <c:dLbl>
              <c:idx val="12"/>
              <c:layout>
                <c:manualLayout>
                  <c:x val="6.9595607870506998E-3"/>
                  <c:y val="-8.71753208500545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64-43C1-9536-E49066FD640D}"/>
                </c:ext>
              </c:extLst>
            </c:dLbl>
            <c:dLbl>
              <c:idx val="13"/>
              <c:layout>
                <c:manualLayout>
                  <c:x val="0"/>
                  <c:y val="1.691461449329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264-43C1-9536-E49066FD640D}"/>
                </c:ext>
              </c:extLst>
            </c:dLbl>
            <c:dLbl>
              <c:idx val="14"/>
              <c:layout>
                <c:manualLayout>
                  <c:x val="5.5676486296405599E-3"/>
                  <c:y val="1.2100454983664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64-43C1-9536-E49066FD640D}"/>
                </c:ext>
              </c:extLst>
            </c:dLbl>
            <c:dLbl>
              <c:idx val="15"/>
              <c:layout>
                <c:manualLayout>
                  <c:x val="2.7838243148202799E-3"/>
                  <c:y val="-6.11528370142176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264-43C1-9536-E49066FD640D}"/>
                </c:ext>
              </c:extLst>
            </c:dLbl>
            <c:dLbl>
              <c:idx val="16"/>
              <c:layout>
                <c:manualLayout>
                  <c:x val="1.39191215741014E-3"/>
                  <c:y val="6.89595821649682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64-43C1-9536-E49066FD64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'[Base de datos Matriz SP 11.04.2017 (1).xlsx]Matriz SP'!$C$4:$C$20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'[Base de datos Matriz SP 11.04.2017 (1).xlsx]Matriz SP'!$J$4:$J$20</c:f>
              <c:numCache>
                <c:formatCode>_(* #,##0_);_(* \(#,##0\);_(* "-"??_);_(@_)</c:formatCode>
                <c:ptCount val="17"/>
                <c:pt idx="0">
                  <c:v>782.23869432385197</c:v>
                </c:pt>
                <c:pt idx="1">
                  <c:v>1160.695954</c:v>
                </c:pt>
                <c:pt idx="2">
                  <c:v>1379.665233974664</c:v>
                </c:pt>
                <c:pt idx="3">
                  <c:v>1388.0615277035099</c:v>
                </c:pt>
                <c:pt idx="4">
                  <c:v>1492.9189433717311</c:v>
                </c:pt>
                <c:pt idx="5">
                  <c:v>1817.8147046371671</c:v>
                </c:pt>
                <c:pt idx="6">
                  <c:v>1899.985178403834</c:v>
                </c:pt>
                <c:pt idx="7">
                  <c:v>3111.667449218211</c:v>
                </c:pt>
                <c:pt idx="8">
                  <c:v>6929.7114625863724</c:v>
                </c:pt>
                <c:pt idx="9">
                  <c:v>6309.9802028368586</c:v>
                </c:pt>
                <c:pt idx="10">
                  <c:v>6570.9507588631986</c:v>
                </c:pt>
                <c:pt idx="11">
                  <c:v>9013.9959781617908</c:v>
                </c:pt>
                <c:pt idx="12">
                  <c:v>10312.41577412301</c:v>
                </c:pt>
                <c:pt idx="13">
                  <c:v>14038.64553749932</c:v>
                </c:pt>
                <c:pt idx="14">
                  <c:v>13979.657159570001</c:v>
                </c:pt>
                <c:pt idx="15">
                  <c:v>10344.65800169135</c:v>
                </c:pt>
                <c:pt idx="16">
                  <c:v>10292.912240787469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264-43C1-9536-E49066FD64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2114271256"/>
        <c:axId val="-2114267816"/>
      </c:barChart>
      <c:lineChart>
        <c:grouping val="stacked"/>
        <c:varyColors val="0"/>
        <c:ser>
          <c:idx val="1"/>
          <c:order val="1"/>
          <c:tx>
            <c:v>% PIB</c:v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2"/>
              </a:solidFill>
              <a:ln w="9525">
                <a:solidFill>
                  <a:schemeClr val="tx2"/>
                </a:solidFill>
              </a:ln>
              <a:effectLst/>
            </c:spPr>
          </c:marke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'[Base de datos Matriz SP 11.04.2017 (1).xlsx]Matriz SP'!$K$4:$K$20</c:f>
              <c:numCache>
                <c:formatCode>_(* #,##0.0_);_(* \(#,##0.0\);_(* "-"??_);_(@_)</c:formatCode>
                <c:ptCount val="17"/>
                <c:pt idx="0">
                  <c:v>4.2701879598985286</c:v>
                </c:pt>
                <c:pt idx="1">
                  <c:v>4.74366758426119</c:v>
                </c:pt>
                <c:pt idx="2">
                  <c:v>4.8326312372476892</c:v>
                </c:pt>
                <c:pt idx="3">
                  <c:v>4.2798000870151771</c:v>
                </c:pt>
                <c:pt idx="4">
                  <c:v>4.0799430869556099</c:v>
                </c:pt>
                <c:pt idx="5">
                  <c:v>4.3795287109108427</c:v>
                </c:pt>
                <c:pt idx="6">
                  <c:v>4.0596200849771398</c:v>
                </c:pt>
                <c:pt idx="7">
                  <c:v>6.1003784760473154</c:v>
                </c:pt>
                <c:pt idx="8">
                  <c:v>11.21990903170885</c:v>
                </c:pt>
                <c:pt idx="9">
                  <c:v>10.092789338124421</c:v>
                </c:pt>
                <c:pt idx="10">
                  <c:v>9.4470794164067851</c:v>
                </c:pt>
                <c:pt idx="11">
                  <c:v>11.370301830765481</c:v>
                </c:pt>
                <c:pt idx="12">
                  <c:v>11.72871112544299</c:v>
                </c:pt>
                <c:pt idx="13">
                  <c:v>14.75738027979194</c:v>
                </c:pt>
                <c:pt idx="14">
                  <c:v>13.666388013687451</c:v>
                </c:pt>
                <c:pt idx="15">
                  <c:v>10.32640092485622</c:v>
                </c:pt>
                <c:pt idx="16">
                  <c:v>10.524212219279461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D264-43C1-9536-E49066FD6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282824"/>
        <c:axId val="-2114264216"/>
      </c:lineChart>
      <c:catAx>
        <c:axId val="-211427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-2114267816"/>
        <c:crosses val="autoZero"/>
        <c:auto val="1"/>
        <c:lblAlgn val="ctr"/>
        <c:lblOffset val="100"/>
        <c:noMultiLvlLbl val="0"/>
      </c:catAx>
      <c:valAx>
        <c:axId val="-2114267816"/>
        <c:scaling>
          <c:orientation val="minMax"/>
          <c:max val="20000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-2114271256"/>
        <c:crosses val="autoZero"/>
        <c:crossBetween val="between"/>
      </c:valAx>
      <c:valAx>
        <c:axId val="-2114264216"/>
        <c:scaling>
          <c:orientation val="minMax"/>
        </c:scaling>
        <c:delete val="0"/>
        <c:axPos val="r"/>
        <c:numFmt formatCode="_(* #,##0.0_);_(* \(#,##0.0\);_(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-2114282824"/>
        <c:crosses val="max"/>
        <c:crossBetween val="between"/>
      </c:valAx>
      <c:catAx>
        <c:axId val="-2114282824"/>
        <c:scaling>
          <c:orientation val="minMax"/>
        </c:scaling>
        <c:delete val="1"/>
        <c:axPos val="b"/>
        <c:majorTickMark val="out"/>
        <c:minorTickMark val="none"/>
        <c:tickLblPos val="none"/>
        <c:crossAx val="-2114264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es-EC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s-EC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499125109361E-2"/>
          <c:y val="1.6964093972631499E-2"/>
          <c:w val="0.98839949693788298"/>
          <c:h val="0.74813149824506298"/>
        </c:manualLayout>
      </c:layout>
      <c:lineChart>
        <c:grouping val="standard"/>
        <c:varyColors val="0"/>
        <c:ser>
          <c:idx val="1"/>
          <c:order val="0"/>
          <c:tx>
            <c:strRef>
              <c:f>'[22.03.2017 Ingreso Per Cápita_2016_.xlsx]Ingreso real per capita'!$C$3</c:f>
              <c:strCache>
                <c:ptCount val="1"/>
                <c:pt idx="0">
                  <c:v>CON RENEGOCIACION
de contratos petroleros</c:v>
                </c:pt>
              </c:strCache>
            </c:strRef>
          </c:tx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dPt>
            <c:idx val="40"/>
            <c:bubble3D val="0"/>
            <c:spPr>
              <a:ln w="38100"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438-4DCB-8E20-40C3B8DC58CA}"/>
              </c:ext>
            </c:extLst>
          </c:dPt>
          <c:dPt>
            <c:idx val="41"/>
            <c:bubble3D val="0"/>
            <c:spPr>
              <a:ln w="38100"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438-4DCB-8E20-40C3B8DC58CA}"/>
              </c:ext>
            </c:extLst>
          </c:dPt>
          <c:dPt>
            <c:idx val="42"/>
            <c:bubble3D val="0"/>
            <c:spPr>
              <a:ln w="38100"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438-4DCB-8E20-40C3B8DC58CA}"/>
              </c:ext>
            </c:extLst>
          </c:dPt>
          <c:dPt>
            <c:idx val="43"/>
            <c:bubble3D val="0"/>
            <c:spPr>
              <a:ln w="38100"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438-4DCB-8E20-40C3B8DC58CA}"/>
              </c:ext>
            </c:extLst>
          </c:dPt>
          <c:dPt>
            <c:idx val="44"/>
            <c:bubble3D val="0"/>
            <c:spPr>
              <a:ln w="38100">
                <a:solidFill>
                  <a:schemeClr val="accent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438-4DCB-8E20-40C3B8DC58CA}"/>
              </c:ext>
            </c:extLst>
          </c:dPt>
          <c:cat>
            <c:numRef>
              <c:f>'[22.03.2017 Ingreso Per Cápita_2016_.xlsx]Ingreso real per capita'!$B$5:$B$50</c:f>
              <c:numCache>
                <c:formatCode>General</c:formatCode>
                <c:ptCount val="46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</c:numCache>
            </c:numRef>
          </c:cat>
          <c:val>
            <c:numRef>
              <c:f>'[22.03.2017 Ingreso Per Cápita_2016_.xlsx]Ingreso real per capita'!$C$5:$C$50</c:f>
              <c:numCache>
                <c:formatCode>_(* #,##0.00_);_(* \(#,##0.00\);_(* "-"??_);_(@_)</c:formatCode>
                <c:ptCount val="46"/>
                <c:pt idx="0">
                  <c:v>21.873047085778691</c:v>
                </c:pt>
                <c:pt idx="1">
                  <c:v>60.499205516207603</c:v>
                </c:pt>
                <c:pt idx="2">
                  <c:v>207.70007506046821</c:v>
                </c:pt>
                <c:pt idx="3">
                  <c:v>538.43078628586443</c:v>
                </c:pt>
                <c:pt idx="4">
                  <c:v>455.65478469337302</c:v>
                </c:pt>
                <c:pt idx="5">
                  <c:v>439.87512655208849</c:v>
                </c:pt>
                <c:pt idx="6">
                  <c:v>407.00264885376538</c:v>
                </c:pt>
                <c:pt idx="7">
                  <c:v>414.1265671617557</c:v>
                </c:pt>
                <c:pt idx="8">
                  <c:v>535.53682372213336</c:v>
                </c:pt>
                <c:pt idx="9">
                  <c:v>531.24362561777343</c:v>
                </c:pt>
                <c:pt idx="10">
                  <c:v>486.16386515734439</c:v>
                </c:pt>
                <c:pt idx="11">
                  <c:v>490.92015099641662</c:v>
                </c:pt>
                <c:pt idx="12">
                  <c:v>283.44319175523663</c:v>
                </c:pt>
                <c:pt idx="13">
                  <c:v>334.300408785309</c:v>
                </c:pt>
                <c:pt idx="14">
                  <c:v>650.14847131958345</c:v>
                </c:pt>
                <c:pt idx="15">
                  <c:v>315.99020998878001</c:v>
                </c:pt>
                <c:pt idx="16">
                  <c:v>237.42354351996309</c:v>
                </c:pt>
                <c:pt idx="17">
                  <c:v>231.51237378524399</c:v>
                </c:pt>
                <c:pt idx="18">
                  <c:v>295.8104263158117</c:v>
                </c:pt>
                <c:pt idx="19">
                  <c:v>349.96756723140032</c:v>
                </c:pt>
                <c:pt idx="20">
                  <c:v>268.10596621769031</c:v>
                </c:pt>
                <c:pt idx="21">
                  <c:v>302.57341269430231</c:v>
                </c:pt>
                <c:pt idx="22">
                  <c:v>298.1184046082501</c:v>
                </c:pt>
                <c:pt idx="23">
                  <c:v>291.99798561882483</c:v>
                </c:pt>
                <c:pt idx="24">
                  <c:v>310.48548777254632</c:v>
                </c:pt>
                <c:pt idx="25">
                  <c:v>364.21027828437332</c:v>
                </c:pt>
                <c:pt idx="26">
                  <c:v>283.85301806265261</c:v>
                </c:pt>
                <c:pt idx="27">
                  <c:v>201.3488512336057</c:v>
                </c:pt>
                <c:pt idx="28">
                  <c:v>215.79768224295231</c:v>
                </c:pt>
                <c:pt idx="29">
                  <c:v>286.98399679184081</c:v>
                </c:pt>
                <c:pt idx="30">
                  <c:v>186.81265242084211</c:v>
                </c:pt>
                <c:pt idx="31">
                  <c:v>173.04809835217219</c:v>
                </c:pt>
                <c:pt idx="32">
                  <c:v>180.5814784074411</c:v>
                </c:pt>
                <c:pt idx="33">
                  <c:v>172.38904078832701</c:v>
                </c:pt>
                <c:pt idx="34">
                  <c:v>167.6523894570245</c:v>
                </c:pt>
                <c:pt idx="35">
                  <c:v>174.86668092264469</c:v>
                </c:pt>
                <c:pt idx="36">
                  <c:v>172.422650845688</c:v>
                </c:pt>
                <c:pt idx="37">
                  <c:v>411.02482767769902</c:v>
                </c:pt>
                <c:pt idx="38">
                  <c:v>202.99722541378509</c:v>
                </c:pt>
                <c:pt idx="39">
                  <c:v>345.79314358542189</c:v>
                </c:pt>
                <c:pt idx="40">
                  <c:v>440.60731031165972</c:v>
                </c:pt>
                <c:pt idx="41">
                  <c:v>420.23033026885162</c:v>
                </c:pt>
                <c:pt idx="42">
                  <c:v>309.33813382271211</c:v>
                </c:pt>
                <c:pt idx="43">
                  <c:v>236.600629120288</c:v>
                </c:pt>
                <c:pt idx="44">
                  <c:v>134.73157858929079</c:v>
                </c:pt>
                <c:pt idx="45">
                  <c:v>115.4255416812984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F438-4DCB-8E20-40C3B8DC58CA}"/>
            </c:ext>
          </c:extLst>
        </c:ser>
        <c:ser>
          <c:idx val="0"/>
          <c:order val="1"/>
          <c:tx>
            <c:strRef>
              <c:f>'[22.03.2017 Ingreso Per Cápita_2016_.xlsx]Ingreso real per capita'!$D$3</c:f>
              <c:strCache>
                <c:ptCount val="1"/>
                <c:pt idx="0">
                  <c:v>SIN RENEGOCIACION
de contratos petroleros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'[22.03.2017 Ingreso Per Cápita_2016_.xlsx]Ingreso real per capita'!$B$5:$B$50</c:f>
              <c:numCache>
                <c:formatCode>General</c:formatCode>
                <c:ptCount val="46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</c:numCache>
            </c:numRef>
          </c:cat>
          <c:val>
            <c:numRef>
              <c:f>'[22.03.2017 Ingreso Per Cápita_2016_.xlsx]Ingreso real per capita'!$D$5:$D$50</c:f>
              <c:numCache>
                <c:formatCode>_(* #,##0.00_);_(* \(#,##0.00\);_(* "-"??_);_(@_)</c:formatCode>
                <c:ptCount val="46"/>
                <c:pt idx="0">
                  <c:v>21.873047085778691</c:v>
                </c:pt>
                <c:pt idx="1">
                  <c:v>60.499205516207603</c:v>
                </c:pt>
                <c:pt idx="2">
                  <c:v>207.70007506046821</c:v>
                </c:pt>
                <c:pt idx="3">
                  <c:v>538.43078628586443</c:v>
                </c:pt>
                <c:pt idx="4">
                  <c:v>455.65478469337302</c:v>
                </c:pt>
                <c:pt idx="5">
                  <c:v>439.87512655208849</c:v>
                </c:pt>
                <c:pt idx="6">
                  <c:v>407.00264885376538</c:v>
                </c:pt>
                <c:pt idx="7">
                  <c:v>414.1265671617557</c:v>
                </c:pt>
                <c:pt idx="8">
                  <c:v>535.53682372213336</c:v>
                </c:pt>
                <c:pt idx="9">
                  <c:v>531.24362561777343</c:v>
                </c:pt>
                <c:pt idx="10">
                  <c:v>486.16386515734439</c:v>
                </c:pt>
                <c:pt idx="11">
                  <c:v>490.92015099641662</c:v>
                </c:pt>
                <c:pt idx="12">
                  <c:v>283.44319175523663</c:v>
                </c:pt>
                <c:pt idx="13">
                  <c:v>334.300408785309</c:v>
                </c:pt>
                <c:pt idx="14">
                  <c:v>650.14847131958345</c:v>
                </c:pt>
                <c:pt idx="15">
                  <c:v>315.99020998878001</c:v>
                </c:pt>
                <c:pt idx="16">
                  <c:v>237.42354351996309</c:v>
                </c:pt>
                <c:pt idx="17">
                  <c:v>231.51237378524399</c:v>
                </c:pt>
                <c:pt idx="18">
                  <c:v>295.8104263158117</c:v>
                </c:pt>
                <c:pt idx="19">
                  <c:v>349.96756723140032</c:v>
                </c:pt>
                <c:pt idx="20">
                  <c:v>268.10596621769031</c:v>
                </c:pt>
                <c:pt idx="21">
                  <c:v>302.57341269430231</c:v>
                </c:pt>
                <c:pt idx="22">
                  <c:v>298.1184046082501</c:v>
                </c:pt>
                <c:pt idx="23">
                  <c:v>291.99798561882483</c:v>
                </c:pt>
                <c:pt idx="24">
                  <c:v>310.48548777254632</c:v>
                </c:pt>
                <c:pt idx="25">
                  <c:v>364.21027828437332</c:v>
                </c:pt>
                <c:pt idx="26">
                  <c:v>283.85301806265261</c:v>
                </c:pt>
                <c:pt idx="27">
                  <c:v>201.3488512336057</c:v>
                </c:pt>
                <c:pt idx="28">
                  <c:v>215.79768224295231</c:v>
                </c:pt>
                <c:pt idx="29">
                  <c:v>286.98399679184081</c:v>
                </c:pt>
                <c:pt idx="30">
                  <c:v>186.81265242084211</c:v>
                </c:pt>
                <c:pt idx="31">
                  <c:v>173.04809835217219</c:v>
                </c:pt>
                <c:pt idx="32">
                  <c:v>180.5814784074411</c:v>
                </c:pt>
                <c:pt idx="33">
                  <c:v>172.38904078832701</c:v>
                </c:pt>
                <c:pt idx="34">
                  <c:v>167.6523894570245</c:v>
                </c:pt>
                <c:pt idx="35">
                  <c:v>174.86668092264469</c:v>
                </c:pt>
                <c:pt idx="36">
                  <c:v>172.422650845688</c:v>
                </c:pt>
                <c:pt idx="37">
                  <c:v>411.02482767769902</c:v>
                </c:pt>
                <c:pt idx="38">
                  <c:v>202.99722541378509</c:v>
                </c:pt>
                <c:pt idx="39">
                  <c:v>345.79314358542189</c:v>
                </c:pt>
                <c:pt idx="40">
                  <c:v>340.35334797292859</c:v>
                </c:pt>
                <c:pt idx="41">
                  <c:v>319.69510340798161</c:v>
                </c:pt>
                <c:pt idx="42">
                  <c:v>250.17365705264211</c:v>
                </c:pt>
                <c:pt idx="43">
                  <c:v>187.31837641930659</c:v>
                </c:pt>
                <c:pt idx="44">
                  <c:v>134.73157858929079</c:v>
                </c:pt>
                <c:pt idx="45">
                  <c:v>115.4255416812984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B-F438-4DCB-8E20-40C3B8DC58CA}"/>
            </c:ext>
          </c:extLst>
        </c:ser>
        <c:ser>
          <c:idx val="2"/>
          <c:order val="2"/>
          <c:spPr>
            <a:ln w="57150">
              <a:solidFill>
                <a:schemeClr val="accent6"/>
              </a:solidFill>
              <a:prstDash val="lgDash"/>
            </a:ln>
          </c:spPr>
          <c:marker>
            <c:symbol val="none"/>
          </c:marker>
          <c:cat>
            <c:numRef>
              <c:f>'[22.03.2017 Ingreso Per Cápita_2016_.xlsx]Ingreso real per capita'!$B$5:$B$50</c:f>
              <c:numCache>
                <c:formatCode>General</c:formatCode>
                <c:ptCount val="46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</c:numCache>
            </c:numRef>
          </c:cat>
          <c:val>
            <c:numRef>
              <c:f>'Ingreso real per capita'!#REF!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38-4DCB-8E20-40C3B8DC58CA}"/>
            </c:ext>
          </c:extLst>
        </c:ser>
        <c:ser>
          <c:idx val="3"/>
          <c:order val="3"/>
          <c:tx>
            <c:strRef>
              <c:f>'[22.03.2017 Ingreso Per Cápita_2016_.xlsx]Ingreso real per capita'!$F$4</c:f>
              <c:strCache>
                <c:ptCount val="1"/>
                <c:pt idx="0">
                  <c:v>promedio ingreso petrolero 2007-2016</c:v>
                </c:pt>
              </c:strCache>
            </c:strRef>
          </c:tx>
          <c:spPr>
            <a:ln w="57150">
              <a:solidFill>
                <a:schemeClr val="accent1"/>
              </a:solidFill>
              <a:prstDash val="lgDash"/>
            </a:ln>
          </c:spPr>
          <c:marker>
            <c:symbol val="none"/>
          </c:marker>
          <c:cat>
            <c:numRef>
              <c:f>'[22.03.2017 Ingreso Per Cápita_2016_.xlsx]Ingreso real per capita'!$B$5:$B$50</c:f>
              <c:numCache>
                <c:formatCode>General</c:formatCode>
                <c:ptCount val="46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</c:numCache>
            </c:numRef>
          </c:cat>
          <c:val>
            <c:numRef>
              <c:f>'[22.03.2017 Ingreso Per Cápita_2016_.xlsx]Ingreso real per capita'!$F$5:$F$49</c:f>
              <c:numCache>
                <c:formatCode>General</c:formatCode>
                <c:ptCount val="45"/>
                <c:pt idx="36" formatCode="_(* #,##0.00_);_(* \(#,##0.00\);_(* &quot;-&quot;??_);_(@_)">
                  <c:v>278.91713713166922</c:v>
                </c:pt>
                <c:pt idx="37" formatCode="_(* #,##0.00_);_(* \(#,##0.00\);_(* &quot;-&quot;??_);_(@_)">
                  <c:v>278.91713713166922</c:v>
                </c:pt>
                <c:pt idx="38" formatCode="_(* #,##0.00_);_(* \(#,##0.00\);_(* &quot;-&quot;??_);_(@_)">
                  <c:v>278.91713713166922</c:v>
                </c:pt>
                <c:pt idx="39" formatCode="_(* #,##0.00_);_(* \(#,##0.00\);_(* &quot;-&quot;??_);_(@_)">
                  <c:v>278.91713713166922</c:v>
                </c:pt>
                <c:pt idx="40" formatCode="_(* #,##0.00_);_(* \(#,##0.00\);_(* &quot;-&quot;??_);_(@_)">
                  <c:v>278.91713713166922</c:v>
                </c:pt>
                <c:pt idx="41" formatCode="_(* #,##0.00_);_(* \(#,##0.00\);_(* &quot;-&quot;??_);_(@_)">
                  <c:v>278.91713713166922</c:v>
                </c:pt>
                <c:pt idx="42" formatCode="_(* #,##0.00_);_(* \(#,##0.00\);_(* &quot;-&quot;??_);_(@_)">
                  <c:v>278.91713713166922</c:v>
                </c:pt>
                <c:pt idx="43" formatCode="_(* #,##0.00_);_(* \(#,##0.00\);_(* &quot;-&quot;??_);_(@_)">
                  <c:v>278.91713713166922</c:v>
                </c:pt>
                <c:pt idx="44" formatCode="_(* #,##0.00_);_(* \(#,##0.00\);_(* &quot;-&quot;??_);_(@_)">
                  <c:v>278.91713713166922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438-4DCB-8E20-40C3B8DC58CA}"/>
            </c:ext>
          </c:extLst>
        </c:ser>
        <c:ser>
          <c:idx val="4"/>
          <c:order val="4"/>
          <c:spPr>
            <a:ln w="63500">
              <a:solidFill>
                <a:schemeClr val="accent6"/>
              </a:solidFill>
              <a:prstDash val="lgDash"/>
            </a:ln>
          </c:spPr>
          <c:marker>
            <c:symbol val="none"/>
          </c:marker>
          <c:val>
            <c:numRef>
              <c:f>'[22.03.2017 Ingreso Per Cápita_2016_.xlsx]Ingreso real per capita'!$G$5:$G$40</c:f>
              <c:numCache>
                <c:formatCode>_(* #,##0.00_);_(* \(#,##0.00\);_(* "-"??_);_(@_)</c:formatCode>
                <c:ptCount val="36"/>
                <c:pt idx="0">
                  <c:v>278.91713713166922</c:v>
                </c:pt>
                <c:pt idx="1">
                  <c:v>278.91713713166922</c:v>
                </c:pt>
                <c:pt idx="2">
                  <c:v>278.91713713166922</c:v>
                </c:pt>
                <c:pt idx="3">
                  <c:v>278.91713713166922</c:v>
                </c:pt>
                <c:pt idx="4">
                  <c:v>278.91713713166922</c:v>
                </c:pt>
                <c:pt idx="5">
                  <c:v>278.91713713166922</c:v>
                </c:pt>
                <c:pt idx="6">
                  <c:v>278.91713713166922</c:v>
                </c:pt>
                <c:pt idx="7">
                  <c:v>278.91713713166922</c:v>
                </c:pt>
                <c:pt idx="8">
                  <c:v>278.91713713166922</c:v>
                </c:pt>
                <c:pt idx="9">
                  <c:v>278.91713713166922</c:v>
                </c:pt>
                <c:pt idx="10">
                  <c:v>278.91713713166922</c:v>
                </c:pt>
                <c:pt idx="11">
                  <c:v>278.91713713166922</c:v>
                </c:pt>
                <c:pt idx="12">
                  <c:v>278.91713713166922</c:v>
                </c:pt>
                <c:pt idx="13">
                  <c:v>278.91713713166922</c:v>
                </c:pt>
                <c:pt idx="14">
                  <c:v>278.91713713166922</c:v>
                </c:pt>
                <c:pt idx="15">
                  <c:v>278.91713713166922</c:v>
                </c:pt>
                <c:pt idx="16">
                  <c:v>278.91713713166922</c:v>
                </c:pt>
                <c:pt idx="17">
                  <c:v>278.91713713166922</c:v>
                </c:pt>
                <c:pt idx="18">
                  <c:v>278.91713713166922</c:v>
                </c:pt>
                <c:pt idx="19">
                  <c:v>278.91713713166922</c:v>
                </c:pt>
                <c:pt idx="20">
                  <c:v>278.91713713166922</c:v>
                </c:pt>
                <c:pt idx="21">
                  <c:v>278.91713713166922</c:v>
                </c:pt>
                <c:pt idx="22">
                  <c:v>278.91713713166922</c:v>
                </c:pt>
                <c:pt idx="23">
                  <c:v>278.91713713166922</c:v>
                </c:pt>
                <c:pt idx="24">
                  <c:v>278.91713713166922</c:v>
                </c:pt>
                <c:pt idx="25">
                  <c:v>278.91713713166922</c:v>
                </c:pt>
                <c:pt idx="26">
                  <c:v>278.91713713166922</c:v>
                </c:pt>
                <c:pt idx="27">
                  <c:v>278.91713713166922</c:v>
                </c:pt>
                <c:pt idx="28">
                  <c:v>278.91713713166922</c:v>
                </c:pt>
                <c:pt idx="29">
                  <c:v>278.91713713166922</c:v>
                </c:pt>
                <c:pt idx="30">
                  <c:v>278.91713713166922</c:v>
                </c:pt>
                <c:pt idx="31">
                  <c:v>278.91713713166922</c:v>
                </c:pt>
                <c:pt idx="32">
                  <c:v>278.91713713166922</c:v>
                </c:pt>
                <c:pt idx="33">
                  <c:v>278.91713713166922</c:v>
                </c:pt>
                <c:pt idx="34">
                  <c:v>278.91713713166922</c:v>
                </c:pt>
                <c:pt idx="35">
                  <c:v>278.91713713166922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438-4DCB-8E20-40C3B8DC5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14617144"/>
        <c:axId val="-2114632712"/>
      </c:lineChart>
      <c:catAx>
        <c:axId val="-2114617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600000" vert="horz"/>
          <a:lstStyle/>
          <a:p>
            <a:pPr>
              <a:defRPr sz="1100"/>
            </a:pPr>
            <a:endParaRPr lang="es-EC"/>
          </a:p>
        </c:txPr>
        <c:crossAx val="-2114632712"/>
        <c:crosses val="autoZero"/>
        <c:auto val="1"/>
        <c:lblAlgn val="ctr"/>
        <c:lblOffset val="100"/>
        <c:noMultiLvlLbl val="0"/>
      </c:catAx>
      <c:valAx>
        <c:axId val="-2114632712"/>
        <c:scaling>
          <c:orientation val="minMax"/>
        </c:scaling>
        <c:delete val="1"/>
        <c:axPos val="l"/>
        <c:numFmt formatCode="#" sourceLinked="0"/>
        <c:majorTickMark val="out"/>
        <c:minorTickMark val="none"/>
        <c:tickLblPos val="none"/>
        <c:crossAx val="-2114617144"/>
        <c:crosses val="autoZero"/>
        <c:crossBetween val="between"/>
      </c:valAx>
      <c:spPr>
        <a:noFill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25461721776205498"/>
          <c:y val="0.91908728369133197"/>
          <c:w val="0.47706441615010903"/>
          <c:h val="8.0912692286868995E-2"/>
        </c:manualLayout>
      </c:layout>
      <c:overlay val="0"/>
      <c:txPr>
        <a:bodyPr/>
        <a:lstStyle/>
        <a:p>
          <a:pPr>
            <a:defRPr sz="1200"/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3"/>
    </mc:Choice>
    <mc:Fallback>
      <c:style val="3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706637433828599E-2"/>
          <c:y val="5.14192650843555E-2"/>
          <c:w val="0.96599057620046602"/>
          <c:h val="0.81229495235210103"/>
        </c:manualLayout>
      </c:layout>
      <c:barChart>
        <c:barDir val="col"/>
        <c:grouping val="clustered"/>
        <c:varyColors val="0"/>
        <c:ser>
          <c:idx val="0"/>
          <c:order val="0"/>
          <c:tx>
            <c:v>Recaudación </c:v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3C06-4814-8F7A-3B0E298869A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3C06-4814-8F7A-3B0E298869A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3C06-4814-8F7A-3B0E298869A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7-3C06-4814-8F7A-3B0E298869A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9-3C06-4814-8F7A-3B0E298869A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B-3C06-4814-8F7A-3B0E298869A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D-3C06-4814-8F7A-3B0E298869A0}"/>
              </c:ext>
            </c:extLst>
          </c:dPt>
          <c:dLbls>
            <c:dLbl>
              <c:idx val="14"/>
              <c:layout>
                <c:manualLayout>
                  <c:x val="-1.4456499368923599E-3"/>
                  <c:y val="-7.98591628118727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EB3-4405-928A-2D311DC293A1}"/>
                </c:ext>
              </c:extLst>
            </c:dLbl>
            <c:dLbl>
              <c:idx val="15"/>
              <c:layout>
                <c:manualLayout>
                  <c:x val="1.1565199495138101E-2"/>
                  <c:y val="-7.9861258852891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13.950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AF-40EB-A2B1-6E5D778109C7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12.662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1AF-40EB-A2B1-6E5D778109C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s-EC" sz="14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'Recaudación 2000_2015'!$I$7:$Y$7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 (p) </c:v>
                </c:pt>
              </c:strCache>
            </c:strRef>
          </c:cat>
          <c:val>
            <c:numRef>
              <c:f>'Recaudación 2000_2015'!$I$8:$Y$8</c:f>
              <c:numCache>
                <c:formatCode>_(* #,##0.0_);_(* \(#,##0.0\);_(* "-"??_);_(@_)</c:formatCode>
                <c:ptCount val="17"/>
                <c:pt idx="0">
                  <c:v>1673450.9397255401</c:v>
                </c:pt>
                <c:pt idx="1">
                  <c:v>2386731.07096582</c:v>
                </c:pt>
                <c:pt idx="2">
                  <c:v>2784196.7734516002</c:v>
                </c:pt>
                <c:pt idx="3">
                  <c:v>3013244.8023589998</c:v>
                </c:pt>
                <c:pt idx="4">
                  <c:v>3386593.9426620002</c:v>
                </c:pt>
                <c:pt idx="5">
                  <c:v>4078447.9272699999</c:v>
                </c:pt>
                <c:pt idx="6">
                  <c:v>4672277.4215299999</c:v>
                </c:pt>
                <c:pt idx="7">
                  <c:v>5361867.2067604698</c:v>
                </c:pt>
                <c:pt idx="8">
                  <c:v>6508523.8889199998</c:v>
                </c:pt>
                <c:pt idx="9">
                  <c:v>6849788.4717899999</c:v>
                </c:pt>
                <c:pt idx="10">
                  <c:v>8357203.2235000003</c:v>
                </c:pt>
                <c:pt idx="11">
                  <c:v>9560993.7899459992</c:v>
                </c:pt>
                <c:pt idx="12">
                  <c:v>11263894.1575868</c:v>
                </c:pt>
                <c:pt idx="13">
                  <c:v>12757722.174208799</c:v>
                </c:pt>
                <c:pt idx="14">
                  <c:v>13616817.2275755</c:v>
                </c:pt>
                <c:pt idx="15">
                  <c:v>13698729.5968321</c:v>
                </c:pt>
                <c:pt idx="16">
                  <c:v>12534181.910301199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C06-4814-8F7A-3B0E298869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axId val="-2114757176"/>
        <c:axId val="-2114771576"/>
      </c:barChart>
      <c:catAx>
        <c:axId val="-211475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lang="es-EC" sz="1600"/>
            </a:pPr>
            <a:endParaRPr lang="es-EC"/>
          </a:p>
        </c:txPr>
        <c:crossAx val="-2114771576"/>
        <c:crosses val="autoZero"/>
        <c:auto val="1"/>
        <c:lblAlgn val="ctr"/>
        <c:lblOffset val="100"/>
        <c:noMultiLvlLbl val="0"/>
      </c:catAx>
      <c:valAx>
        <c:axId val="-2114771576"/>
        <c:scaling>
          <c:orientation val="minMax"/>
        </c:scaling>
        <c:delete val="1"/>
        <c:axPos val="l"/>
        <c:numFmt formatCode="_(* #,##0.0_);_(* \(#,##0.0\);_(* &quot;-&quot;??_);_(@_)" sourceLinked="1"/>
        <c:majorTickMark val="out"/>
        <c:minorTickMark val="none"/>
        <c:tickLblPos val="none"/>
        <c:crossAx val="-2114757176"/>
        <c:crosses val="autoZero"/>
        <c:crossBetween val="between"/>
        <c:dispUnits>
          <c:builtInUnit val="thousands"/>
          <c:dispUnitsLbl>
            <c:tx>
              <c:rich>
                <a:bodyPr/>
                <a:lstStyle/>
                <a:p>
                  <a:pPr>
                    <a:defRPr lang="es-EC"/>
                  </a:pPr>
                  <a:r>
                    <a:rPr lang="es-EC"/>
                    <a:t>Millones  USD</a:t>
                  </a:r>
                </a:p>
              </c:rich>
            </c:tx>
          </c:dispUnitsLbl>
        </c:dispUnits>
      </c:valAx>
      <c:spPr>
        <a:noFill/>
        <a:ln w="25400">
          <a:noFill/>
        </a:ln>
        <a:effectLst>
          <a:outerShdw sx="1000" sy="1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1"/>
              <c:layout>
                <c:manualLayout>
                  <c:x val="-6.4841491304814994E-2"/>
                  <c:y val="-9.6114859222785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7C-4827-BB6B-3A5B7A9039DC}"/>
                </c:ext>
              </c:extLst>
            </c:dLbl>
            <c:dLbl>
              <c:idx val="3"/>
              <c:layout>
                <c:manualLayout>
                  <c:x val="-5.8603674540682403E-2"/>
                  <c:y val="5.42324066005663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7C-4827-BB6B-3A5B7A9039DC}"/>
                </c:ext>
              </c:extLst>
            </c:dLbl>
            <c:dLbl>
              <c:idx val="4"/>
              <c:layout>
                <c:manualLayout>
                  <c:x val="-8.5114395788245797E-2"/>
                  <c:y val="-6.3897587974924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7C-4827-BB6B-3A5B7A9039DC}"/>
                </c:ext>
              </c:extLst>
            </c:dLbl>
            <c:dLbl>
              <c:idx val="5"/>
              <c:layout>
                <c:manualLayout>
                  <c:x val="-7.1087780694079797E-2"/>
                  <c:y val="-4.8292294364387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7C-4827-BB6B-3A5B7A9039DC}"/>
                </c:ext>
              </c:extLst>
            </c:dLbl>
            <c:dLbl>
              <c:idx val="6"/>
              <c:layout>
                <c:manualLayout>
                  <c:x val="-6.1731055547881102E-2"/>
                  <c:y val="-5.6346612176352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7C-4827-BB6B-3A5B7A9039DC}"/>
                </c:ext>
              </c:extLst>
            </c:dLbl>
            <c:dLbl>
              <c:idx val="7"/>
              <c:layout>
                <c:manualLayout>
                  <c:x val="-4.6136513637549698E-2"/>
                  <c:y val="-5.3661839572364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7C-4827-BB6B-3A5B7A9039DC}"/>
                </c:ext>
              </c:extLst>
            </c:dLbl>
            <c:dLbl>
              <c:idx val="8"/>
              <c:layout>
                <c:manualLayout>
                  <c:x val="-3.6779788491350898E-2"/>
                  <c:y val="-5.0977066968375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7C-4827-BB6B-3A5B7A9039DC}"/>
                </c:ext>
              </c:extLst>
            </c:dLbl>
            <c:dLbl>
              <c:idx val="9"/>
              <c:layout>
                <c:manualLayout>
                  <c:x val="-4.4568586821384301E-2"/>
                  <c:y val="-0.10416917703475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7C-4827-BB6B-3A5B7A9039D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Hoja1!$A$5:$A$15</c:f>
              <c:strCach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strCache>
            </c:strRef>
          </c:cat>
          <c:val>
            <c:numRef>
              <c:f>Hoja1!$B$5:$B$15</c:f>
              <c:numCache>
                <c:formatCode>General</c:formatCode>
                <c:ptCount val="11"/>
                <c:pt idx="0">
                  <c:v>12728.1476</c:v>
                </c:pt>
                <c:pt idx="1">
                  <c:v>14321.31544</c:v>
                </c:pt>
                <c:pt idx="2">
                  <c:v>18818.326850000001</c:v>
                </c:pt>
                <c:pt idx="3">
                  <c:v>13863.057849999999</c:v>
                </c:pt>
                <c:pt idx="4">
                  <c:v>17489.927479999998</c:v>
                </c:pt>
                <c:pt idx="5">
                  <c:v>22322.353210000001</c:v>
                </c:pt>
                <c:pt idx="6">
                  <c:v>23764.761829999999</c:v>
                </c:pt>
                <c:pt idx="7">
                  <c:v>24750.93318</c:v>
                </c:pt>
                <c:pt idx="8">
                  <c:v>25724.432489999999</c:v>
                </c:pt>
                <c:pt idx="9">
                  <c:v>18330.60772</c:v>
                </c:pt>
                <c:pt idx="10" formatCode="#,##0">
                  <c:v>16798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37C-4827-BB6B-3A5B7A903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4898392"/>
        <c:axId val="-2114903224"/>
      </c:lineChart>
      <c:catAx>
        <c:axId val="-2114898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s-EC"/>
          </a:p>
        </c:txPr>
        <c:crossAx val="-2114903224"/>
        <c:crosses val="autoZero"/>
        <c:auto val="1"/>
        <c:lblAlgn val="ctr"/>
        <c:lblOffset val="100"/>
        <c:noMultiLvlLbl val="0"/>
      </c:catAx>
      <c:valAx>
        <c:axId val="-2114903224"/>
        <c:scaling>
          <c:orientation val="minMax"/>
          <c:min val="5000"/>
        </c:scaling>
        <c:delete val="1"/>
        <c:axPos val="l"/>
        <c:numFmt formatCode="General" sourceLinked="1"/>
        <c:majorTickMark val="out"/>
        <c:minorTickMark val="none"/>
        <c:tickLblPos val="nextTo"/>
        <c:crossAx val="-2114898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98034780612"/>
          <c:y val="0.202738324213976"/>
          <c:w val="0.84432267979290299"/>
          <c:h val="0.71152055153593996"/>
        </c:manualLayout>
      </c:layout>
      <c:lineChart>
        <c:grouping val="standard"/>
        <c:varyColors val="0"/>
        <c:ser>
          <c:idx val="0"/>
          <c:order val="0"/>
          <c:spPr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Hoja1!$A$5:$A$14</c:f>
              <c:strCache>
                <c:ptCount val="10"/>
                <c:pt idx="0">
                  <c:v>10% más pobre</c:v>
                </c:pt>
                <c:pt idx="1">
                  <c:v>20%</c:v>
                </c:pt>
                <c:pt idx="2">
                  <c:v>30%</c:v>
                </c:pt>
                <c:pt idx="3">
                  <c:v>40%</c:v>
                </c:pt>
                <c:pt idx="4">
                  <c:v>50%</c:v>
                </c:pt>
                <c:pt idx="5">
                  <c:v>60%</c:v>
                </c:pt>
                <c:pt idx="6">
                  <c:v>70%</c:v>
                </c:pt>
                <c:pt idx="7">
                  <c:v>80%</c:v>
                </c:pt>
                <c:pt idx="8">
                  <c:v>90%</c:v>
                </c:pt>
                <c:pt idx="9">
                  <c:v>10% más rico</c:v>
                </c:pt>
              </c:strCache>
            </c:strRef>
          </c:cat>
          <c:val>
            <c:numRef>
              <c:f>Hoja1!$B$21:$B$30</c:f>
              <c:numCache>
                <c:formatCode>General</c:formatCode>
                <c:ptCount val="10"/>
                <c:pt idx="0">
                  <c:v>-0.7</c:v>
                </c:pt>
                <c:pt idx="1">
                  <c:v>0.8</c:v>
                </c:pt>
                <c:pt idx="2">
                  <c:v>0.9</c:v>
                </c:pt>
                <c:pt idx="3">
                  <c:v>0.1</c:v>
                </c:pt>
                <c:pt idx="4">
                  <c:v>-0.8</c:v>
                </c:pt>
                <c:pt idx="5">
                  <c:v>-0.5</c:v>
                </c:pt>
                <c:pt idx="6">
                  <c:v>-1.3</c:v>
                </c:pt>
                <c:pt idx="7">
                  <c:v>-6.2</c:v>
                </c:pt>
                <c:pt idx="8">
                  <c:v>-12.6</c:v>
                </c:pt>
                <c:pt idx="9">
                  <c:v>-38.6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D2-4C75-AF07-257C9FBA7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8567624"/>
        <c:axId val="-2128560296"/>
      </c:lineChart>
      <c:catAx>
        <c:axId val="-2128567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high"/>
        <c:txPr>
          <a:bodyPr/>
          <a:lstStyle/>
          <a:p>
            <a:pPr>
              <a:defRPr sz="1600" b="1"/>
            </a:pPr>
            <a:endParaRPr lang="es-EC"/>
          </a:p>
        </c:txPr>
        <c:crossAx val="-2128560296"/>
        <c:crosses val="autoZero"/>
        <c:auto val="1"/>
        <c:lblAlgn val="ctr"/>
        <c:lblOffset val="100"/>
        <c:noMultiLvlLbl val="0"/>
      </c:catAx>
      <c:valAx>
        <c:axId val="-2128560296"/>
        <c:scaling>
          <c:orientation val="minMax"/>
          <c:max val="7"/>
          <c:min val="-40"/>
        </c:scaling>
        <c:delete val="1"/>
        <c:axPos val="l"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s-EC" sz="2000" b="1" i="0" baseline="0" dirty="0">
                    <a:effectLst/>
                  </a:rPr>
                  <a:t>Cambio en dólares promedio del ingreso pc (2015-2016)</a:t>
                </a:r>
                <a:endParaRPr lang="es-EC" sz="105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5238065963720101E-2"/>
              <c:y val="0.100212763715909"/>
            </c:manualLayout>
          </c:layout>
          <c:overlay val="0"/>
        </c:title>
        <c:numFmt formatCode="General" sourceLinked="1"/>
        <c:majorTickMark val="out"/>
        <c:minorTickMark val="none"/>
        <c:tickLblPos val="none"/>
        <c:crossAx val="-2128567624"/>
        <c:crossesAt val="2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Ecuador: ranking de</a:t>
            </a:r>
            <a:r>
              <a:rPr lang="en-US" sz="16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corrupción</a:t>
            </a:r>
            <a:endParaRPr lang="en-US" sz="1600" b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Transparencia</a:t>
            </a:r>
            <a:r>
              <a:rPr lang="en-US" sz="14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c:rich>
      </c:tx>
      <c:layout>
        <c:manualLayout>
          <c:xMode val="edge"/>
          <c:yMode val="edge"/>
          <c:x val="0.326562176193609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'solo ranking'!$A$13</c:f>
              <c:strCache>
                <c:ptCount val="1"/>
                <c:pt idx="0">
                  <c:v>Ecuador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27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ln w="3175">
                      <a:solidFill>
                        <a:schemeClr val="tx1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miter lim="800000"/>
                    </a:ln>
                    <a:effectLst/>
                  </c:spPr>
                </c15:leaderLines>
              </c:ext>
            </c:extLst>
          </c:dLbls>
          <c:xVal>
            <c:numRef>
              <c:f>'solo ranking'!$B$1:$P$1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xVal>
          <c:yVal>
            <c:numRef>
              <c:f>'solo ranking'!$B$13:$P$13</c:f>
              <c:numCache>
                <c:formatCode>General</c:formatCode>
                <c:ptCount val="15"/>
                <c:pt idx="0">
                  <c:v>89</c:v>
                </c:pt>
                <c:pt idx="1">
                  <c:v>113</c:v>
                </c:pt>
                <c:pt idx="2">
                  <c:v>112</c:v>
                </c:pt>
                <c:pt idx="3">
                  <c:v>117</c:v>
                </c:pt>
                <c:pt idx="4">
                  <c:v>138</c:v>
                </c:pt>
                <c:pt idx="5">
                  <c:v>150</c:v>
                </c:pt>
                <c:pt idx="6">
                  <c:v>151</c:v>
                </c:pt>
                <c:pt idx="7">
                  <c:v>146</c:v>
                </c:pt>
                <c:pt idx="8">
                  <c:v>127</c:v>
                </c:pt>
                <c:pt idx="9">
                  <c:v>120</c:v>
                </c:pt>
                <c:pt idx="10">
                  <c:v>119</c:v>
                </c:pt>
                <c:pt idx="11">
                  <c:v>102</c:v>
                </c:pt>
                <c:pt idx="12">
                  <c:v>110</c:v>
                </c:pt>
                <c:pt idx="13">
                  <c:v>107</c:v>
                </c:pt>
                <c:pt idx="14">
                  <c:v>120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83-4FED-ACE6-833CE6DD402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76707608"/>
        <c:axId val="676714496"/>
      </c:scatterChart>
      <c:valAx>
        <c:axId val="676707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s-EC"/>
          </a:p>
        </c:txPr>
        <c:crossAx val="676714496"/>
        <c:crosses val="autoZero"/>
        <c:crossBetween val="midCat"/>
        <c:majorUnit val="1"/>
      </c:valAx>
      <c:valAx>
        <c:axId val="676714496"/>
        <c:scaling>
          <c:orientation val="minMax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Puesto</a:t>
                </a:r>
              </a:p>
            </c:rich>
          </c:tx>
          <c:layout>
            <c:manualLayout>
              <c:xMode val="edge"/>
              <c:yMode val="edge"/>
              <c:x val="0"/>
              <c:y val="0.445283294057003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s-EC"/>
          </a:p>
        </c:txPr>
        <c:crossAx val="676707608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en el ranking de corrupción</a:t>
            </a:r>
          </a:p>
          <a:p>
            <a:pPr>
              <a:defRPr/>
            </a:pPr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2007-2016</a:t>
            </a:r>
          </a:p>
          <a:p>
            <a:pPr>
              <a:defRPr/>
            </a:pPr>
            <a:r>
              <a:rPr lang="es-EC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Transparencia Internacional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9.8742051251625024E-2"/>
          <c:y val="0.166830941488262"/>
          <c:w val="0.88982952717598074"/>
          <c:h val="0.75369571650722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'avance en 10 años'!$B$1</c:f>
              <c:strCache>
                <c:ptCount val="1"/>
                <c:pt idx="0">
                  <c:v>cambio en 10 años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6815181953678269E-3"/>
                  <c:y val="0.232975450866052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20D-42F1-A217-A4A5ACA61382}"/>
                </c:ext>
              </c:extLst>
            </c:dLbl>
            <c:dLbl>
              <c:idx val="1"/>
              <c:layout>
                <c:manualLayout>
                  <c:x val="-1.3407590976839319E-3"/>
                  <c:y val="0.142115056213908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20D-42F1-A217-A4A5ACA61382}"/>
                </c:ext>
              </c:extLst>
            </c:dLbl>
            <c:dLbl>
              <c:idx val="2"/>
              <c:layout>
                <c:manualLayout>
                  <c:x val="0"/>
                  <c:y val="0.123476880726573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20D-42F1-A217-A4A5ACA61382}"/>
                </c:ext>
              </c:extLst>
            </c:dLbl>
            <c:dLbl>
              <c:idx val="3"/>
              <c:layout>
                <c:manualLayout>
                  <c:x val="-2.6815181953678637E-3"/>
                  <c:y val="8.38711476361945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20D-42F1-A217-A4A5ACA61382}"/>
                </c:ext>
              </c:extLst>
            </c:dLbl>
            <c:dLbl>
              <c:idx val="4"/>
              <c:layout>
                <c:manualLayout>
                  <c:x val="-2.0110858607346625E-3"/>
                  <c:y val="8.27066400231434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b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EC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760108003951749E-2"/>
                      <c:h val="4.94024193801363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20D-42F1-A217-A4A5ACA61382}"/>
                </c:ext>
              </c:extLst>
            </c:dLbl>
            <c:dLbl>
              <c:idx val="5"/>
              <c:layout>
                <c:manualLayout>
                  <c:x val="-2.6815181953678147E-3"/>
                  <c:y val="6.52331555936630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0D-42F1-A217-A4A5ACA61382}"/>
                </c:ext>
              </c:extLst>
            </c:dLbl>
            <c:dLbl>
              <c:idx val="6"/>
              <c:layout>
                <c:manualLayout>
                  <c:x val="-4.9160599007641827E-17"/>
                  <c:y val="4.65951635511318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0D-42F1-A217-A4A5ACA61382}"/>
                </c:ext>
              </c:extLst>
            </c:dLbl>
            <c:dLbl>
              <c:idx val="7"/>
              <c:layout>
                <c:manualLayout>
                  <c:x val="-4.9160599007641827E-17"/>
                  <c:y val="3.96057330903791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0D-42F1-A217-A4A5ACA61382}"/>
                </c:ext>
              </c:extLst>
            </c:dLbl>
            <c:dLbl>
              <c:idx val="8"/>
              <c:layout>
                <c:manualLayout>
                  <c:x val="-2.6815181953678147E-3"/>
                  <c:y val="3.0286920513917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20D-42F1-A217-A4A5ACA61382}"/>
                </c:ext>
              </c:extLst>
            </c:dLbl>
            <c:dLbl>
              <c:idx val="9"/>
              <c:layout>
                <c:manualLayout>
                  <c:x val="1.3407590976839074E-3"/>
                  <c:y val="3.26164860744297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0D-42F1-A217-A4A5ACA61382}"/>
                </c:ext>
              </c:extLst>
            </c:dLbl>
            <c:dLbl>
              <c:idx val="10"/>
              <c:layout>
                <c:manualLayout>
                  <c:x val="0"/>
                  <c:y val="3.7275984085062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0D-42F1-A217-A4A5ACA61382}"/>
                </c:ext>
              </c:extLst>
            </c:dLbl>
            <c:dLbl>
              <c:idx val="11"/>
              <c:layout>
                <c:manualLayout>
                  <c:x val="1.3407590976839074E-3"/>
                  <c:y val="4.65949801063282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0D-42F1-A217-A4A5ACA61382}"/>
                </c:ext>
              </c:extLst>
            </c:dLbl>
            <c:dLbl>
              <c:idx val="12"/>
              <c:layout>
                <c:manualLayout>
                  <c:x val="0"/>
                  <c:y val="4.89247291116446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0D-42F1-A217-A4A5ACA61382}"/>
                </c:ext>
              </c:extLst>
            </c:dLbl>
            <c:dLbl>
              <c:idx val="13"/>
              <c:layout>
                <c:manualLayout>
                  <c:x val="0"/>
                  <c:y val="6.29032231435430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0D-42F1-A217-A4A5ACA61382}"/>
                </c:ext>
              </c:extLst>
            </c:dLbl>
            <c:dLbl>
              <c:idx val="14"/>
              <c:layout>
                <c:manualLayout>
                  <c:x val="-2.6815181953678147E-3"/>
                  <c:y val="5.3584227122277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0D-42F1-A217-A4A5ACA61382}"/>
                </c:ext>
              </c:extLst>
            </c:dLbl>
            <c:dLbl>
              <c:idx val="15"/>
              <c:layout>
                <c:manualLayout>
                  <c:x val="9.8321198015283654E-17"/>
                  <c:y val="5.3584227122277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0D-42F1-A217-A4A5ACA61382}"/>
                </c:ext>
              </c:extLst>
            </c:dLbl>
            <c:dLbl>
              <c:idx val="16"/>
              <c:layout>
                <c:manualLayout>
                  <c:x val="-2.6815181953679127E-3"/>
                  <c:y val="5.3584227122277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0D-42F1-A217-A4A5ACA61382}"/>
                </c:ext>
              </c:extLst>
            </c:dLbl>
            <c:dLbl>
              <c:idx val="17"/>
              <c:layout>
                <c:manualLayout>
                  <c:x val="-1.9664239603056731E-16"/>
                  <c:y val="5.8243725132910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0D-42F1-A217-A4A5ACA61382}"/>
                </c:ext>
              </c:extLst>
            </c:dLbl>
            <c:dLbl>
              <c:idx val="18"/>
              <c:layout>
                <c:manualLayout>
                  <c:x val="0"/>
                  <c:y val="5.82437251329103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0D-42F1-A217-A4A5ACA61382}"/>
                </c:ext>
              </c:extLst>
            </c:dLbl>
            <c:dLbl>
              <c:idx val="19"/>
              <c:layout>
                <c:manualLayout>
                  <c:x val="0"/>
                  <c:y val="4.65949801063282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20D-42F1-A217-A4A5ACA613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'avance en 10 años'!$A$2:$A$21</c:f>
              <c:strCache>
                <c:ptCount val="20"/>
                <c:pt idx="0">
                  <c:v>Ecuador </c:v>
                </c:pt>
                <c:pt idx="1">
                  <c:v>Haití </c:v>
                </c:pt>
                <c:pt idx="2">
                  <c:v>Paraguay </c:v>
                </c:pt>
                <c:pt idx="3">
                  <c:v>Argentina </c:v>
                </c:pt>
                <c:pt idx="4">
                  <c:v>Honduras </c:v>
                </c:pt>
                <c:pt idx="5">
                  <c:v>Panamá </c:v>
                </c:pt>
                <c:pt idx="6">
                  <c:v>Costa Rica </c:v>
                </c:pt>
                <c:pt idx="7">
                  <c:v>Uruguay </c:v>
                </c:pt>
                <c:pt idx="8">
                  <c:v>Cuba </c:v>
                </c:pt>
                <c:pt idx="9">
                  <c:v>Chile </c:v>
                </c:pt>
                <c:pt idx="10">
                  <c:v>Venezuela </c:v>
                </c:pt>
                <c:pt idx="11">
                  <c:v>Bolivia </c:v>
                </c:pt>
                <c:pt idx="12">
                  <c:v>Brasil</c:v>
                </c:pt>
                <c:pt idx="13">
                  <c:v>Rep. Dominicana </c:v>
                </c:pt>
                <c:pt idx="14">
                  <c:v>Colombia </c:v>
                </c:pt>
                <c:pt idx="15">
                  <c:v>Nicaragua </c:v>
                </c:pt>
                <c:pt idx="16">
                  <c:v>Guatemala</c:v>
                </c:pt>
                <c:pt idx="17">
                  <c:v>El Salvador</c:v>
                </c:pt>
                <c:pt idx="18">
                  <c:v>Perú </c:v>
                </c:pt>
                <c:pt idx="19">
                  <c:v>México </c:v>
                </c:pt>
              </c:strCache>
            </c:strRef>
          </c:cat>
          <c:val>
            <c:numRef>
              <c:f>'avance en 10 años'!$B$2:$B$21</c:f>
              <c:numCache>
                <c:formatCode>General</c:formatCode>
                <c:ptCount val="20"/>
                <c:pt idx="0">
                  <c:v>-30</c:v>
                </c:pt>
                <c:pt idx="1">
                  <c:v>-18</c:v>
                </c:pt>
                <c:pt idx="2">
                  <c:v>-15</c:v>
                </c:pt>
                <c:pt idx="3">
                  <c:v>-10</c:v>
                </c:pt>
                <c:pt idx="4">
                  <c:v>-8</c:v>
                </c:pt>
                <c:pt idx="5">
                  <c:v>-7</c:v>
                </c:pt>
                <c:pt idx="6">
                  <c:v>-5</c:v>
                </c:pt>
                <c:pt idx="7">
                  <c:v>-4</c:v>
                </c:pt>
                <c:pt idx="8">
                  <c:v>-1</c:v>
                </c:pt>
                <c:pt idx="9">
                  <c:v>2</c:v>
                </c:pt>
                <c:pt idx="10">
                  <c:v>4</c:v>
                </c:pt>
                <c:pt idx="11">
                  <c:v>8</c:v>
                </c:pt>
                <c:pt idx="12">
                  <c:v>9</c:v>
                </c:pt>
                <c:pt idx="13">
                  <c:v>21</c:v>
                </c:pt>
                <c:pt idx="14">
                  <c:v>22</c:v>
                </c:pt>
                <c:pt idx="15">
                  <c:v>22</c:v>
                </c:pt>
                <c:pt idx="16">
                  <c:v>25</c:v>
                </c:pt>
                <c:pt idx="17">
                  <c:v>28</c:v>
                </c:pt>
                <c:pt idx="18">
                  <c:v>29</c:v>
                </c:pt>
                <c:pt idx="19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27-4A0F-979C-D0E491C2E8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487840752"/>
        <c:axId val="-487841296"/>
      </c:barChart>
      <c:catAx>
        <c:axId val="-48784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-487841296"/>
        <c:crossesAt val="0"/>
        <c:auto val="1"/>
        <c:lblAlgn val="ctr"/>
        <c:lblOffset val="200"/>
        <c:noMultiLvlLbl val="0"/>
      </c:catAx>
      <c:valAx>
        <c:axId val="-48784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-48784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0.20627</cdr:x>
      <cdr:y>0.04374</cdr:y>
    </cdr:from>
    <cdr:to>
      <cdr:x>0.79535</cdr:x>
      <cdr:y>0.14666</cdr:y>
    </cdr:to>
    <cdr:sp macro="" textlink="">
      <cdr:nvSpPr>
        <cdr:cNvPr id="2" name="Título 1">
          <a:extLst xmlns:a="http://schemas.openxmlformats.org/drawingml/2006/main">
            <a:ext uri="{FF2B5EF4-FFF2-40B4-BE49-F238E27FC236}">
              <a16:creationId xmlns:a16="http://schemas.microsoft.com/office/drawing/2014/main" id="{2B6515A7-B14C-4359-BC05-6A5BBFF5ABAD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828799" y="230088"/>
          <a:ext cx="5222875" cy="541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 fontScale="90000"/>
        </a:bodyPr>
        <a:lstStyle xmlns:a="http://schemas.openxmlformats.org/drawingml/2006/main">
          <a:lvl1pPr algn="l" defTabSz="914400" rtl="0" eaLnBrk="1" latinLnBrk="0" hangingPunct="1">
            <a:lnSpc>
              <a:spcPct val="90000"/>
            </a:lnSpc>
            <a:spcBef>
              <a:spcPct val="0"/>
            </a:spcBef>
            <a:buNone/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/>
          <a:r>
            <a:rPr lang="es-EC" sz="2000" b="1" dirty="0"/>
            <a:t>Crecimiento Latinoamericano</a:t>
          </a:r>
          <a:br>
            <a:rPr lang="es-EC" sz="2000" b="1" dirty="0"/>
          </a:br>
          <a:r>
            <a:rPr lang="es-EC" sz="2000" b="1" dirty="0"/>
            <a:t>%</a:t>
          </a:r>
        </a:p>
      </cdr:txBody>
    </cdr:sp>
  </cdr:relSizeAnchor>
  <cdr:relSizeAnchor xmlns:cdr="http://schemas.openxmlformats.org/drawingml/2006/chartDrawing">
    <cdr:from>
      <cdr:x>0.65837</cdr:x>
      <cdr:y>0.11829</cdr:y>
    </cdr:from>
    <cdr:to>
      <cdr:x>0.97637</cdr:x>
      <cdr:y>0.24772</cdr:y>
    </cdr:to>
    <cdr:sp macro="" textlink="">
      <cdr:nvSpPr>
        <cdr:cNvPr id="3" name="CuadroTexto 10">
          <a:extLst xmlns:a="http://schemas.openxmlformats.org/drawingml/2006/main">
            <a:ext uri="{FF2B5EF4-FFF2-40B4-BE49-F238E27FC236}">
              <a16:creationId xmlns:a16="http://schemas.microsoft.com/office/drawing/2014/main" id="{4DDA3CB6-5BE5-4806-B4BD-6B71826F9991}"/>
            </a:ext>
          </a:extLst>
        </cdr:cNvPr>
        <cdr:cNvSpPr txBox="1"/>
      </cdr:nvSpPr>
      <cdr:spPr>
        <a:xfrm xmlns:a="http://schemas.openxmlformats.org/drawingml/2006/main">
          <a:off x="6144420" y="675081"/>
          <a:ext cx="2967818" cy="7386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38100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C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CA" sz="1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Promedio</a:t>
          </a:r>
          <a:r>
            <a:rPr lang="fr-C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2007-2016</a:t>
          </a:r>
        </a:p>
        <a:p xmlns:a="http://schemas.openxmlformats.org/drawingml/2006/main">
          <a:pPr algn="ctr"/>
          <a:r>
            <a:rPr lang="fr-CA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Ecuador</a:t>
          </a:r>
          <a:r>
            <a:rPr lang="fr-C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fr-CA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3.4%</a:t>
          </a:r>
        </a:p>
        <a:p xmlns:a="http://schemas.openxmlformats.org/drawingml/2006/main">
          <a:pPr algn="ctr"/>
          <a:r>
            <a:rPr lang="fr-CA" sz="1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América</a:t>
          </a:r>
          <a:r>
            <a:rPr lang="fr-CA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Latina</a:t>
          </a:r>
          <a:r>
            <a: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2.5%</a:t>
          </a:r>
          <a:endParaRPr lang="es-E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0.08807</cdr:x>
      <cdr:y>0.18727</cdr:y>
    </cdr:from>
    <cdr:to>
      <cdr:x>0.35341</cdr:x>
      <cdr:y>0.26925</cdr:y>
    </cdr:to>
    <cdr:sp macro="" textlink="">
      <cdr:nvSpPr>
        <cdr:cNvPr id="2" name="2 CuadroTexto"/>
        <cdr:cNvSpPr txBox="1"/>
      </cdr:nvSpPr>
      <cdr:spPr>
        <a:xfrm xmlns:a="http://schemas.openxmlformats.org/drawingml/2006/main">
          <a:off x="803572" y="913948"/>
          <a:ext cx="2420995" cy="400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chemeClr val="accent2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SimSun" pitchFamily="2" charset="-122"/>
              <a:cs typeface="+mn-cs"/>
            </a:defRPr>
          </a:lvl9pPr>
        </a:lstStyle>
        <a:p xmlns:a="http://schemas.openxmlformats.org/drawingml/2006/main">
          <a:pPr algn="ctr"/>
          <a:r>
            <a:rPr lang="es-EC" sz="1400" b="1" dirty="0"/>
            <a:t>Promedio 2000-2006: </a:t>
          </a:r>
          <a:r>
            <a:rPr lang="es-EC" sz="2000" b="1" dirty="0"/>
            <a:t>4,4 %</a:t>
          </a:r>
          <a:endParaRPr lang="es-EC" b="1" dirty="0"/>
        </a:p>
      </cdr:txBody>
    </cdr:sp>
  </cdr:relSizeAnchor>
  <cdr:relSizeAnchor xmlns:cdr="http://schemas.openxmlformats.org/drawingml/2006/chartDrawing">
    <cdr:from>
      <cdr:x>0.59017</cdr:x>
      <cdr:y>0</cdr:y>
    </cdr:from>
    <cdr:to>
      <cdr:x>0.94841</cdr:x>
      <cdr:y>0.0946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5384807" y="0"/>
          <a:ext cx="3268620" cy="461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92D05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800" b="1" dirty="0"/>
            <a:t>Promedio 2007-2015: </a:t>
          </a:r>
          <a:r>
            <a:rPr lang="es-EC" sz="2400" b="1" dirty="0"/>
            <a:t>10,9 %</a:t>
          </a:r>
          <a:endParaRPr lang="es-EC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0.0379</cdr:x>
      <cdr:y>0</cdr:y>
    </cdr:from>
    <cdr:to>
      <cdr:x>0.24265</cdr:x>
      <cdr:y>0.76812</cdr:y>
    </cdr:to>
    <cdr:sp macro="" textlink="">
      <cdr:nvSpPr>
        <cdr:cNvPr id="3" name="2 Rectángulo"/>
        <cdr:cNvSpPr/>
      </cdr:nvSpPr>
      <cdr:spPr>
        <a:xfrm xmlns:a="http://schemas.openxmlformats.org/drawingml/2006/main">
          <a:off x="346554" y="0"/>
          <a:ext cx="1872208" cy="3816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2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0.25052</cdr:x>
      <cdr:y>0</cdr:y>
    </cdr:from>
    <cdr:to>
      <cdr:x>0.45527</cdr:x>
      <cdr:y>0.76812</cdr:y>
    </cdr:to>
    <cdr:sp macro="" textlink="">
      <cdr:nvSpPr>
        <cdr:cNvPr id="5" name="4 Rectángulo"/>
        <cdr:cNvSpPr/>
      </cdr:nvSpPr>
      <cdr:spPr>
        <a:xfrm xmlns:a="http://schemas.openxmlformats.org/drawingml/2006/main">
          <a:off x="2290770" y="0"/>
          <a:ext cx="1872208" cy="3816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21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0.46314</cdr:x>
      <cdr:y>0</cdr:y>
    </cdr:from>
    <cdr:to>
      <cdr:x>0.66789</cdr:x>
      <cdr:y>0.76812</cdr:y>
    </cdr:to>
    <cdr:sp macro="" textlink="">
      <cdr:nvSpPr>
        <cdr:cNvPr id="6" name="5 Rectángulo"/>
        <cdr:cNvSpPr/>
      </cdr:nvSpPr>
      <cdr:spPr>
        <a:xfrm xmlns:a="http://schemas.openxmlformats.org/drawingml/2006/main">
          <a:off x="4234986" y="0"/>
          <a:ext cx="1872208" cy="3816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alpha val="33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0.49464</cdr:x>
      <cdr:y>0.56522</cdr:y>
    </cdr:from>
    <cdr:to>
      <cdr:x>0.63278</cdr:x>
      <cdr:y>0.71377</cdr:y>
    </cdr:to>
    <cdr:sp macro="" textlink="">
      <cdr:nvSpPr>
        <cdr:cNvPr id="7" name="1 Rectángulo"/>
        <cdr:cNvSpPr/>
      </cdr:nvSpPr>
      <cdr:spPr>
        <a:xfrm xmlns:a="http://schemas.openxmlformats.org/drawingml/2006/main">
          <a:off x="4523018" y="2808312"/>
          <a:ext cx="1263080" cy="7380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60000"/>
            <a:lumOff val="40000"/>
          </a:schemeClr>
        </a:solidFill>
        <a:ln xmlns:a="http://schemas.openxmlformats.org/drawingml/2006/main" w="38100">
          <a:solidFill>
            <a:schemeClr val="accent4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200" dirty="0">
              <a:solidFill>
                <a:sysClr val="windowText" lastClr="000000"/>
              </a:solidFill>
            </a:rPr>
            <a:t>Promedio</a:t>
          </a:r>
          <a:r>
            <a:rPr lang="es-EC" sz="1200" baseline="0" dirty="0">
              <a:solidFill>
                <a:sysClr val="windowText" lastClr="000000"/>
              </a:solidFill>
            </a:rPr>
            <a:t> </a:t>
          </a:r>
        </a:p>
        <a:p xmlns:a="http://schemas.openxmlformats.org/drawingml/2006/main">
          <a:pPr algn="ctr"/>
          <a:r>
            <a:rPr lang="es-EC" sz="1200" baseline="0" dirty="0">
              <a:solidFill>
                <a:sysClr val="windowText" lastClr="000000"/>
              </a:solidFill>
            </a:rPr>
            <a:t>(1992-2001)</a:t>
          </a:r>
        </a:p>
        <a:p xmlns:a="http://schemas.openxmlformats.org/drawingml/2006/main">
          <a:pPr algn="ctr"/>
          <a:r>
            <a:rPr lang="es-EC" sz="1200" b="1" baseline="0" dirty="0">
              <a:solidFill>
                <a:sysClr val="windowText" lastClr="000000"/>
              </a:solidFill>
            </a:rPr>
            <a:t>274,22</a:t>
          </a:r>
          <a:endParaRPr lang="es-EC" sz="12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0.67577</cdr:x>
      <cdr:y>0</cdr:y>
    </cdr:from>
    <cdr:to>
      <cdr:x>0.77026</cdr:x>
      <cdr:y>0.76812</cdr:y>
    </cdr:to>
    <cdr:sp macro="" textlink="">
      <cdr:nvSpPr>
        <cdr:cNvPr id="8" name="7 Rectángulo"/>
        <cdr:cNvSpPr/>
      </cdr:nvSpPr>
      <cdr:spPr>
        <a:xfrm xmlns:a="http://schemas.openxmlformats.org/drawingml/2006/main">
          <a:off x="6179202" y="0"/>
          <a:ext cx="864096" cy="3816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4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0.77814</cdr:x>
      <cdr:y>0</cdr:y>
    </cdr:from>
    <cdr:to>
      <cdr:x>1</cdr:x>
      <cdr:y>0.76812</cdr:y>
    </cdr:to>
    <cdr:sp macro="" textlink="">
      <cdr:nvSpPr>
        <cdr:cNvPr id="9" name="8 Rectángulo"/>
        <cdr:cNvSpPr/>
      </cdr:nvSpPr>
      <cdr:spPr>
        <a:xfrm xmlns:a="http://schemas.openxmlformats.org/drawingml/2006/main">
          <a:off x="7115306" y="-1340768"/>
          <a:ext cx="2028694" cy="381642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alpha val="43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C"/>
        </a:p>
      </cdr:txBody>
    </cdr:sp>
  </cdr:relSizeAnchor>
  <cdr:relSizeAnchor xmlns:cdr="http://schemas.openxmlformats.org/drawingml/2006/chartDrawing">
    <cdr:from>
      <cdr:x>0.79389</cdr:x>
      <cdr:y>0.02899</cdr:y>
    </cdr:from>
    <cdr:to>
      <cdr:x>1</cdr:x>
      <cdr:y>0.18363</cdr:y>
    </cdr:to>
    <cdr:sp macro="" textlink="">
      <cdr:nvSpPr>
        <cdr:cNvPr id="4" name="1 Rectángulo"/>
        <cdr:cNvSpPr/>
      </cdr:nvSpPr>
      <cdr:spPr>
        <a:xfrm xmlns:a="http://schemas.openxmlformats.org/drawingml/2006/main">
          <a:off x="7259330" y="144038"/>
          <a:ext cx="1884670" cy="76833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60000"/>
            <a:lumOff val="40000"/>
          </a:schemeClr>
        </a:solidFill>
        <a:ln xmlns:a="http://schemas.openxmlformats.org/drawingml/2006/main" w="38100">
          <a:solidFill>
            <a:schemeClr val="accent3"/>
          </a:solidFill>
          <a:prstDash val="dash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400" dirty="0">
              <a:solidFill>
                <a:sysClr val="windowText" lastClr="000000"/>
              </a:solidFill>
            </a:rPr>
            <a:t>Promedio</a:t>
          </a:r>
          <a:r>
            <a:rPr lang="es-EC" sz="1400" baseline="0" dirty="0">
              <a:solidFill>
                <a:sysClr val="windowText" lastClr="000000"/>
              </a:solidFill>
            </a:rPr>
            <a:t> ingreso petrolero (2007-2016):  $ </a:t>
          </a:r>
          <a:r>
            <a:rPr lang="es-EC" sz="1600" b="1" baseline="0" dirty="0">
              <a:solidFill>
                <a:sysClr val="windowText" lastClr="000000"/>
              </a:solidFill>
            </a:rPr>
            <a:t>278,92</a:t>
          </a:r>
          <a:endParaRPr lang="es-EC" sz="14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0.32846</cdr:x>
      <cdr:y>0.00806</cdr:y>
    </cdr:from>
    <cdr:to>
      <cdr:x>0.67625</cdr:x>
      <cdr:y>0.12097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033896" y="63464"/>
          <a:ext cx="6388994" cy="889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 rtl="0"/>
          <a:endParaRPr lang="es-EC" sz="2000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0.08515</cdr:x>
      <cdr:y>0.56522</cdr:y>
    </cdr:from>
    <cdr:to>
      <cdr:x>0.22864</cdr:x>
      <cdr:y>0.69565</cdr:y>
    </cdr:to>
    <cdr:sp macro="" textlink="">
      <cdr:nvSpPr>
        <cdr:cNvPr id="10" name="1 Rectángulo"/>
        <cdr:cNvSpPr/>
      </cdr:nvSpPr>
      <cdr:spPr>
        <a:xfrm xmlns:a="http://schemas.openxmlformats.org/drawingml/2006/main">
          <a:off x="778602" y="2808326"/>
          <a:ext cx="1312049" cy="6480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40000"/>
            <a:lumOff val="60000"/>
          </a:schemeClr>
        </a:solidFill>
        <a:ln xmlns:a="http://schemas.openxmlformats.org/drawingml/2006/main" w="38100">
          <a:solidFill>
            <a:schemeClr val="accent1">
              <a:lumMod val="60000"/>
              <a:lumOff val="40000"/>
            </a:schemeClr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200" dirty="0">
              <a:solidFill>
                <a:sysClr val="windowText" lastClr="000000"/>
              </a:solidFill>
            </a:rPr>
            <a:t>Promedio</a:t>
          </a:r>
          <a:r>
            <a:rPr lang="es-EC" sz="1200" baseline="0" dirty="0">
              <a:solidFill>
                <a:sysClr val="windowText" lastClr="000000"/>
              </a:solidFill>
            </a:rPr>
            <a:t> </a:t>
          </a:r>
        </a:p>
        <a:p xmlns:a="http://schemas.openxmlformats.org/drawingml/2006/main">
          <a:pPr algn="ctr"/>
          <a:r>
            <a:rPr lang="es-EC" sz="1200" baseline="0" dirty="0">
              <a:solidFill>
                <a:sysClr val="windowText" lastClr="000000"/>
              </a:solidFill>
            </a:rPr>
            <a:t>(1972-1981)  </a:t>
          </a:r>
        </a:p>
        <a:p xmlns:a="http://schemas.openxmlformats.org/drawingml/2006/main">
          <a:pPr algn="ctr"/>
          <a:r>
            <a:rPr lang="es-EC" sz="1200" b="1" baseline="0" dirty="0">
              <a:solidFill>
                <a:sysClr val="windowText" lastClr="000000"/>
              </a:solidFill>
            </a:rPr>
            <a:t>407,62 </a:t>
          </a:r>
          <a:endParaRPr lang="es-EC" sz="12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0.2899</cdr:x>
      <cdr:y>0.56522</cdr:y>
    </cdr:from>
    <cdr:to>
      <cdr:x>0.42803</cdr:x>
      <cdr:y>0.71377</cdr:y>
    </cdr:to>
    <cdr:sp macro="" textlink="">
      <cdr:nvSpPr>
        <cdr:cNvPr id="11" name="1 Rectángulo"/>
        <cdr:cNvSpPr/>
      </cdr:nvSpPr>
      <cdr:spPr>
        <a:xfrm xmlns:a="http://schemas.openxmlformats.org/drawingml/2006/main">
          <a:off x="2650810" y="2808312"/>
          <a:ext cx="1263098" cy="73807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  <a:ln xmlns:a="http://schemas.openxmlformats.org/drawingml/2006/main" w="38100">
          <a:solidFill>
            <a:schemeClr val="accent2">
              <a:lumMod val="60000"/>
              <a:lumOff val="40000"/>
            </a:schemeClr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200" dirty="0">
              <a:solidFill>
                <a:sysClr val="windowText" lastClr="000000"/>
              </a:solidFill>
            </a:rPr>
            <a:t>Promedio</a:t>
          </a:r>
          <a:r>
            <a:rPr lang="es-EC" sz="1200" baseline="0" dirty="0">
              <a:solidFill>
                <a:sysClr val="windowText" lastClr="000000"/>
              </a:solidFill>
            </a:rPr>
            <a:t> </a:t>
          </a:r>
        </a:p>
        <a:p xmlns:a="http://schemas.openxmlformats.org/drawingml/2006/main">
          <a:pPr algn="ctr"/>
          <a:r>
            <a:rPr lang="es-EC" sz="1200" baseline="0" dirty="0">
              <a:solidFill>
                <a:sysClr val="windowText" lastClr="000000"/>
              </a:solidFill>
            </a:rPr>
            <a:t>(1982-1991):  </a:t>
          </a:r>
        </a:p>
        <a:p xmlns:a="http://schemas.openxmlformats.org/drawingml/2006/main">
          <a:pPr algn="ctr"/>
          <a:r>
            <a:rPr lang="es-EC" sz="1200" b="1" baseline="0" dirty="0">
              <a:solidFill>
                <a:sysClr val="windowText" lastClr="000000"/>
              </a:solidFill>
            </a:rPr>
            <a:t>345,76 </a:t>
          </a:r>
          <a:endParaRPr lang="es-EC" sz="12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0.66002</cdr:x>
      <cdr:y>0.6087</cdr:y>
    </cdr:from>
    <cdr:to>
      <cdr:x>0.79725</cdr:x>
      <cdr:y>0.73913</cdr:y>
    </cdr:to>
    <cdr:sp macro="" textlink="">
      <cdr:nvSpPr>
        <cdr:cNvPr id="12" name="1 Rectángulo"/>
        <cdr:cNvSpPr/>
      </cdr:nvSpPr>
      <cdr:spPr>
        <a:xfrm xmlns:a="http://schemas.openxmlformats.org/drawingml/2006/main">
          <a:off x="6035186" y="3024337"/>
          <a:ext cx="1254884" cy="6480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60000"/>
            <a:lumOff val="40000"/>
          </a:schemeClr>
        </a:solidFill>
        <a:ln xmlns:a="http://schemas.openxmlformats.org/drawingml/2006/main" w="38100">
          <a:solidFill>
            <a:schemeClr val="accent6"/>
          </a:solidFill>
          <a:prstDash val="dash"/>
        </a:ln>
      </cdr:spPr>
      <cdr:style>
        <a:lnRef xmlns:a="http://schemas.openxmlformats.org/drawingml/2006/main" idx="2">
          <a:schemeClr val="accent3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C" sz="1200" dirty="0">
              <a:solidFill>
                <a:sysClr val="windowText" lastClr="000000"/>
              </a:solidFill>
            </a:rPr>
            <a:t>Promedio</a:t>
          </a:r>
          <a:r>
            <a:rPr lang="es-EC" sz="1200" baseline="0" dirty="0">
              <a:solidFill>
                <a:sysClr val="windowText" lastClr="000000"/>
              </a:solidFill>
            </a:rPr>
            <a:t> (2002-2006):  </a:t>
          </a:r>
          <a:r>
            <a:rPr lang="es-EC" sz="1200" b="1" baseline="0" dirty="0">
              <a:solidFill>
                <a:sysClr val="windowText" lastClr="000000"/>
              </a:solidFill>
            </a:rPr>
            <a:t>173,71</a:t>
          </a:r>
          <a:endParaRPr lang="es-EC" sz="1200" b="1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CABC-9C60-4696-B3B9-12482D19D7F4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F4C4F-442D-473C-B80B-4FF8A0A0917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502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c14290113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c14290113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c14290113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c14290113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zh-CN">
                <a:cs typeface="MS PGothic" pitchFamily="34" charset="-128"/>
              </a:rPr>
              <a:t>COMAS (491)</a:t>
            </a:r>
          </a:p>
        </p:txBody>
      </p:sp>
      <p:sp>
        <p:nvSpPr>
          <p:cNvPr id="4710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47AB1-88FD-4130-B027-7C9E66DA3387}" type="slidenum">
              <a:rPr kumimoji="0" lang="es-E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584DF-E438-4C36-A7F0-1F5E62928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DE804C-47AB-4C6D-876B-DDBBC6DC3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1830B6-BA32-4F97-B313-6AC429C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47BE40-A417-4405-8DFF-012DC573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8FF724-709E-42F1-81E7-EE0E70EB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0738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F45C7-CEE0-4F0F-B9BC-F29AFC26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97D19E-5707-474B-996B-5772F0BED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6D75A-4445-4AB5-B219-261E1F72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004297-7C55-450F-BE3A-D43B2513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D8ED96-342D-437A-8A15-14193588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457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F112C0-3406-4463-A211-7FC316268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B79EF5-03FB-49EA-B542-49DB43974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B56A80-2C5D-4A25-911F-D5AFDAC8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6CED74-E6C7-42D6-B618-9CD0D71C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BAD6F1-E066-4DC2-9251-6E7BD1B7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5647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463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7248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4E3563-DF64-4257-89C2-1D0B9219129A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32411-7B49-4FFA-848B-726332BA57C6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764719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85CBF-0C06-4286-8A29-A124A41B4215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E7116-5B2B-47DC-887D-476A882F7089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47002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52854-1FC3-4691-9841-C0058496DC93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9D4-141E-4997-8103-CE7AC64DA2BD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278317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713581-8973-404F-B15D-58A093DF89A5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0B7F6-970F-4FE1-A9AD-ADD7C634C9ED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68932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8067C6-3581-45C8-8529-70FE025C0D4D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3ACB1-CE61-41F5-9F1C-F28D4DAAF0AF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013262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6F0885-B93D-4C03-9182-2CBF1636BB1A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1659C-68FB-4AFC-ABA9-5DAC962839A5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272839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6FAFF-4288-465B-A5EF-E6ADD3FB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DAF6EF-8D87-4226-A9CB-BB5A3E560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1CE4DF-8857-4114-9E0F-81FB305A7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1CCDED-236B-4264-A7BB-4FB5D94B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B18A4B-E296-4225-B8FD-5753FAD64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230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B9DD5-7914-4DDF-B0D4-8BE39FA7592A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58897-FE74-40EE-86C7-D39B4307E226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4115644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B3D37-6417-4D7E-8AF1-7E3E8EC19516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32D7C-8F10-4746-8C60-9609B982CA5B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716503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F4E1ED-20DC-4C06-BB83-176E4D94C351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65C08-25F8-44E4-A402-70E4AD2893F5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101932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144866-C536-4B90-9680-3A078DE1B135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A39CF-1C5D-4560-99B7-947ACBDB7B6A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3935662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8F41E1-E04E-45B8-8B36-111DB4EEF94A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FEEEC-FE77-48C2-B0B1-D53B9EC536C5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777157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2137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C81F3-4E09-4CFD-B745-FA760C50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8776AA-E566-4FB1-80BB-84F2FF1FE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2BF557-49F1-4222-97BE-3A0328A1E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B0221C-0641-4E58-80D7-865E3E14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8DC684-350A-4ACF-BD11-72A33B7E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857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269A4-D19A-4E4C-9B5F-590C2223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C6C321-C464-4001-A094-1A1D79975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8FF1F4-5280-40FB-91FA-2E7629D34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3D81A1-6ED4-4B00-9B07-0C3AB367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2F7AE8-CA3B-4F4D-B3C6-21B0C14D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46C66B-DE1F-49B5-A75F-A876B85C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808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DDE42-153D-4776-BDB1-726E78821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43DD55-9508-4CA5-B6D5-180C04B2E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0D1AE0-0F26-4C70-8074-08EA02839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8D457-AA09-4C50-A948-82F062CAB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E2D018-B5A5-44B7-93FC-2A70318A3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0F62DD-9381-4294-B9EF-069156E2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A165814-BC4E-441A-9B60-1759F443C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E93CE0-1064-4CBC-BCEE-229B6034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588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32789-D706-4B20-8E08-12F71635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11A7E-CB20-4FAD-8179-D6F5681D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33BF1E-E077-4084-8ACB-A46A221B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C692C6-30FD-4786-B46C-438CB297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791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3A7635A-DEEB-440B-9F19-887AC96C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FD5548-4D17-4AF5-BCE5-577ABCB0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11FEA-8E75-4FDB-A23F-5A70E609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236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12BA8-1503-4B6B-BE37-D8BE96C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91E75C-7235-41A5-AF3B-7F4BC5F9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3E9845-8AB7-40D7-8369-381411B0B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6D830E-6C61-4EF1-B9B3-9845131E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B1D908-AF3A-44CF-B57A-ABFFBDEA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1BC9FD-CFAB-4D60-9A49-06A233D8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35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5C6A3-275B-4CC9-822D-BBA20961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680AFE-78A0-4FA6-80C0-C168BFB97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89AD08-D518-4735-9864-7ADCAA1AA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6CE84D-E930-45C2-B891-FEFAE1A7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F76203-DCAC-41CC-9F84-A2B45F64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5041C2-71E0-4F3B-AD64-6C668EF1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31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ED2055-26CB-4016-93ED-9663A524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91AB5D-733C-47D8-9BE6-BF5BAFE9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732CBC-F37C-4ED7-84D7-57BFE9DF2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1A8F-A09F-4196-B8D2-0224E128D29D}" type="datetimeFigureOut">
              <a:rPr lang="es-EC" smtClean="0"/>
              <a:t>22/2/2021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D3324C-88BE-4751-988F-DEABD145B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279E0E-9E66-4372-8F5C-315014E74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831B0-D038-4781-B755-05998C126AC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231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zh-CN"/>
              <a:t>Clic para editar título</a:t>
            </a:r>
            <a:endParaRPr lang="es-ES" altLang="zh-CN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zh-CN"/>
              <a:t>Haga clic para modificar el estilo de texto del patrón</a:t>
            </a:r>
          </a:p>
          <a:p>
            <a:pPr lvl="1"/>
            <a:r>
              <a:rPr lang="es-ES_tradnl" altLang="zh-CN"/>
              <a:t>Segundo nivel</a:t>
            </a:r>
          </a:p>
          <a:p>
            <a:pPr lvl="2"/>
            <a:r>
              <a:rPr lang="es-ES_tradnl" altLang="zh-CN"/>
              <a:t>Tercer nivel</a:t>
            </a:r>
          </a:p>
          <a:p>
            <a:pPr lvl="3"/>
            <a:r>
              <a:rPr lang="es-ES_tradnl" altLang="zh-CN"/>
              <a:t>Cuarto nivel</a:t>
            </a:r>
          </a:p>
          <a:p>
            <a:pPr lvl="4"/>
            <a:r>
              <a:rPr lang="es-ES_tradnl" altLang="zh-CN"/>
              <a:t>Quinto nivel</a:t>
            </a:r>
            <a:endParaRPr lang="es-ES" altLang="zh-C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MS PGothic" pitchFamily="34" charset="-128"/>
              </a:defRPr>
            </a:lvl1pPr>
          </a:lstStyle>
          <a:p>
            <a:fld id="{20826F9F-EED1-4387-AD60-00E7AF6D4843}" type="datetime1">
              <a:rPr lang="es-EC" altLang="es-EC" smtClean="0"/>
              <a:pPr/>
              <a:t>22/2/2021</a:t>
            </a:fld>
            <a:endParaRPr lang="es-ES" altLang="zh-C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MS PGothic" pitchFamily="34" charset="-128"/>
              </a:defRPr>
            </a:lvl1pPr>
          </a:lstStyle>
          <a:p>
            <a:fld id="{D26467FC-E962-4A23-930B-EC481256A3D0}" type="slidenum">
              <a:rPr lang="es-ES" altLang="zh-CN"/>
              <a:pPr/>
              <a:t>‹Nº›</a:t>
            </a:fld>
            <a:endParaRPr lang="es-ES" altLang="zh-CN"/>
          </a:p>
        </p:txBody>
      </p:sp>
    </p:spTree>
    <p:extLst>
      <p:ext uri="{BB962C8B-B14F-4D97-AF65-F5344CB8AC3E}">
        <p14:creationId xmlns:p14="http://schemas.microsoft.com/office/powerpoint/2010/main" val="107147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521F05-F284-431F-B438-A2A6E2E0C837}"/>
              </a:ext>
            </a:extLst>
          </p:cNvPr>
          <p:cNvSpPr txBox="1"/>
          <p:nvPr/>
        </p:nvSpPr>
        <p:spPr>
          <a:xfrm>
            <a:off x="1038687" y="1544715"/>
            <a:ext cx="9605639" cy="439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C" sz="36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Revolución Ciudadana y el cambio de época en América Latina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endParaRPr lang="es-EC" sz="36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Programa Universitario de estudios sobre democracia, justicia y sociedad.</a:t>
            </a:r>
            <a:endParaRPr lang="es-EC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Rafael Correa</a:t>
            </a:r>
            <a:endParaRPr lang="es-EC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s-EC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21 de enero, UNAM</a:t>
            </a:r>
            <a:endParaRPr lang="es-EC" sz="2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5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er las imágenes de origen">
            <a:extLst>
              <a:ext uri="{FF2B5EF4-FFF2-40B4-BE49-F238E27FC236}">
                <a16:creationId xmlns:a16="http://schemas.microsoft.com/office/drawing/2014/main" id="{D36DAB2E-102A-4141-8A60-FA54B5C8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1" y="957402"/>
            <a:ext cx="5952477" cy="334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3084D44-5B08-4B49-A11A-46F065ABC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45" y="3302986"/>
            <a:ext cx="6195134" cy="355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0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>
            <a:extLst>
              <a:ext uri="{FF2B5EF4-FFF2-40B4-BE49-F238E27FC236}">
                <a16:creationId xmlns:a16="http://schemas.microsoft.com/office/drawing/2014/main" id="{2AE96B03-582F-4AF3-B9C2-F3DEB988C5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679166"/>
              </p:ext>
            </p:extLst>
          </p:nvPr>
        </p:nvGraphicFramePr>
        <p:xfrm>
          <a:off x="1524000" y="609600"/>
          <a:ext cx="9332819" cy="570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564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CB89BF-CDF4-479A-B717-0A11F8809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947737"/>
            <a:ext cx="87249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2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3206D47-C223-4D4B-A2B1-2600F9976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9" y="762000"/>
            <a:ext cx="10698163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1 Gráfico"/>
          <p:cNvGraphicFramePr>
            <a:graphicFrameLocks/>
          </p:cNvGraphicFramePr>
          <p:nvPr/>
        </p:nvGraphicFramePr>
        <p:xfrm>
          <a:off x="2621360" y="1058956"/>
          <a:ext cx="7272808" cy="528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509376" y="6525345"/>
            <a:ext cx="1123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INEC</a:t>
            </a:r>
          </a:p>
        </p:txBody>
      </p:sp>
      <p:sp>
        <p:nvSpPr>
          <p:cNvPr id="10" name="1 CuadroTexto"/>
          <p:cNvSpPr txBox="1">
            <a:spLocks noChangeArrowheads="1"/>
          </p:cNvSpPr>
          <p:nvPr/>
        </p:nvSpPr>
        <p:spPr bwMode="auto">
          <a:xfrm>
            <a:off x="1401018" y="338684"/>
            <a:ext cx="8373398" cy="72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225" tIns="36613" rIns="73225" bIns="36613" anchor="ctr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C" sz="2800" b="1" dirty="0">
                <a:solidFill>
                  <a:sysClr val="windowText" lastClr="000000"/>
                </a:solidFill>
                <a:latin typeface="Arial Black" pitchFamily="34" charset="0"/>
              </a:rPr>
              <a:t>Desigualdad 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C" sz="1400" b="1" dirty="0">
                <a:solidFill>
                  <a:sysClr val="windowText" lastClr="000000"/>
                </a:solidFill>
                <a:latin typeface="Arial Black" pitchFamily="34" charset="0"/>
              </a:rPr>
              <a:t>Coeficiente de Gini </a:t>
            </a:r>
          </a:p>
        </p:txBody>
      </p:sp>
    </p:spTree>
    <p:extLst>
      <p:ext uri="{BB962C8B-B14F-4D97-AF65-F5344CB8AC3E}">
        <p14:creationId xmlns:p14="http://schemas.microsoft.com/office/powerpoint/2010/main" val="89083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B3DC51-DB6B-4BA8-98E7-D5C6AE3C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844886"/>
            <a:ext cx="10701337" cy="55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30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38FD4D0-824B-460A-AA4E-6872BB4C3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4" y="138399"/>
            <a:ext cx="4154749" cy="6587165"/>
          </a:xfrm>
          <a:prstGeom prst="rect">
            <a:avLst/>
          </a:prstGeom>
        </p:spPr>
      </p:pic>
      <p:sp>
        <p:nvSpPr>
          <p:cNvPr id="3" name="1 CuadroTexto">
            <a:extLst>
              <a:ext uri="{FF2B5EF4-FFF2-40B4-BE49-F238E27FC236}">
                <a16:creationId xmlns:a16="http://schemas.microsoft.com/office/drawing/2014/main" id="{D3FA6F3D-5784-48DE-8795-F908AF85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385" y="2475186"/>
            <a:ext cx="3730275" cy="118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3225" tIns="36613" rIns="73225" bIns="36613" anchor="ctr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C" sz="2400" b="1" dirty="0">
                <a:solidFill>
                  <a:sysClr val="windowText" lastClr="000000"/>
                </a:solidFill>
                <a:latin typeface="Arial Black" pitchFamily="34" charset="0"/>
              </a:rPr>
              <a:t>Ecuador: el país que más redujo la pobreza</a:t>
            </a:r>
          </a:p>
        </p:txBody>
      </p:sp>
    </p:spTree>
    <p:extLst>
      <p:ext uri="{BB962C8B-B14F-4D97-AF65-F5344CB8AC3E}">
        <p14:creationId xmlns:p14="http://schemas.microsoft.com/office/powerpoint/2010/main" val="142165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62FC24-FFF9-42A4-BE71-3AB79A074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96" y="1200150"/>
            <a:ext cx="6900454" cy="40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71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4A5EFE-DA3B-4CD0-9847-1B6BC5FBB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34" y="458957"/>
            <a:ext cx="8707566" cy="59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B6EE4E-90B7-43BA-9294-2A736DBE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204" y="389230"/>
            <a:ext cx="6842187" cy="582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876794-C46B-483F-B8DF-1BD1ECAB0A68}"/>
              </a:ext>
            </a:extLst>
          </p:cNvPr>
          <p:cNvSpPr txBox="1"/>
          <p:nvPr/>
        </p:nvSpPr>
        <p:spPr>
          <a:xfrm>
            <a:off x="1491448" y="2514839"/>
            <a:ext cx="10049522" cy="914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C" sz="4000" b="1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larga y triste noche neoliberal</a:t>
            </a:r>
            <a:endParaRPr lang="es-EC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70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0A8572-76E5-407F-9AAA-E271B61F9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243" y="366296"/>
            <a:ext cx="7401572" cy="5743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11 CuadroTexto"/>
          <p:cNvSpPr txBox="1">
            <a:spLocks noChangeArrowheads="1"/>
          </p:cNvSpPr>
          <p:nvPr/>
        </p:nvSpPr>
        <p:spPr bwMode="auto">
          <a:xfrm>
            <a:off x="3551024" y="827420"/>
            <a:ext cx="50286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zh-CN" sz="1800" b="1" dirty="0">
                <a:solidFill>
                  <a:prstClr val="black"/>
                </a:solidFill>
              </a:rPr>
              <a:t>Millones de dólares y % PIB</a:t>
            </a:r>
          </a:p>
        </p:txBody>
      </p:sp>
      <p:sp>
        <p:nvSpPr>
          <p:cNvPr id="6" name="Rectángulo 2"/>
          <p:cNvSpPr/>
          <p:nvPr/>
        </p:nvSpPr>
        <p:spPr>
          <a:xfrm>
            <a:off x="1487488" y="181089"/>
            <a:ext cx="921702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800" b="1" dirty="0">
                <a:solidFill>
                  <a:prstClr val="black"/>
                </a:solidFill>
                <a:latin typeface="Arial Black" pitchFamily="34" charset="0"/>
                <a:ea typeface="SimSun" pitchFamily="2" charset="-122"/>
              </a:rPr>
              <a:t>Inversión pública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b="1" dirty="0">
                <a:solidFill>
                  <a:prstClr val="black"/>
                </a:solidFill>
                <a:latin typeface="Arial Black" pitchFamily="34" charset="0"/>
                <a:ea typeface="SimSun" pitchFamily="2" charset="-122"/>
              </a:rPr>
              <a:t>Formación Bruta del Capital Fijo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839200" y="6526061"/>
            <a:ext cx="1803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1400" dirty="0">
                <a:solidFill>
                  <a:prstClr val="black"/>
                </a:solidFill>
                <a:latin typeface="Calibri" pitchFamily="34" charset="0"/>
                <a:ea typeface="SimSun" pitchFamily="2" charset="-122"/>
              </a:rPr>
              <a:t>Fuente: BCE</a:t>
            </a:r>
          </a:p>
        </p:txBody>
      </p:sp>
      <p:graphicFrame>
        <p:nvGraphicFramePr>
          <p:cNvPr id="9" name="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212609"/>
              </p:ext>
            </p:extLst>
          </p:nvPr>
        </p:nvGraphicFramePr>
        <p:xfrm>
          <a:off x="1580373" y="1328876"/>
          <a:ext cx="9124139" cy="488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23586065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8FF28-A261-484C-A072-3A8017A0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2800" b="1" dirty="0">
                <a:latin typeface="Verdana" panose="020B0604030504040204" pitchFamily="34" charset="0"/>
                <a:ea typeface="Verdana" panose="020B0604030504040204" pitchFamily="34" charset="0"/>
              </a:rPr>
              <a:t>Deuda pública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D5805CB-12E6-4522-B275-B2EAFAF28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284264"/>
              </p:ext>
            </p:extLst>
          </p:nvPr>
        </p:nvGraphicFramePr>
        <p:xfrm>
          <a:off x="1704513" y="1417638"/>
          <a:ext cx="8824404" cy="4876630"/>
        </p:xfrm>
        <a:graphic>
          <a:graphicData uri="http://schemas.openxmlformats.org/drawingml/2006/table">
            <a:tbl>
              <a:tblPr/>
              <a:tblGrid>
                <a:gridCol w="1076502">
                  <a:extLst>
                    <a:ext uri="{9D8B030D-6E8A-4147-A177-3AD203B41FA5}">
                      <a16:colId xmlns:a16="http://schemas.microsoft.com/office/drawing/2014/main" val="797916841"/>
                    </a:ext>
                  </a:extLst>
                </a:gridCol>
                <a:gridCol w="1309259">
                  <a:extLst>
                    <a:ext uri="{9D8B030D-6E8A-4147-A177-3AD203B41FA5}">
                      <a16:colId xmlns:a16="http://schemas.microsoft.com/office/drawing/2014/main" val="3296844424"/>
                    </a:ext>
                  </a:extLst>
                </a:gridCol>
                <a:gridCol w="1178333">
                  <a:extLst>
                    <a:ext uri="{9D8B030D-6E8A-4147-A177-3AD203B41FA5}">
                      <a16:colId xmlns:a16="http://schemas.microsoft.com/office/drawing/2014/main" val="474681420"/>
                    </a:ext>
                  </a:extLst>
                </a:gridCol>
                <a:gridCol w="1309259">
                  <a:extLst>
                    <a:ext uri="{9D8B030D-6E8A-4147-A177-3AD203B41FA5}">
                      <a16:colId xmlns:a16="http://schemas.microsoft.com/office/drawing/2014/main" val="3298913926"/>
                    </a:ext>
                  </a:extLst>
                </a:gridCol>
                <a:gridCol w="1187061">
                  <a:extLst>
                    <a:ext uri="{9D8B030D-6E8A-4147-A177-3AD203B41FA5}">
                      <a16:colId xmlns:a16="http://schemas.microsoft.com/office/drawing/2014/main" val="4003146365"/>
                    </a:ext>
                  </a:extLst>
                </a:gridCol>
                <a:gridCol w="1309259">
                  <a:extLst>
                    <a:ext uri="{9D8B030D-6E8A-4147-A177-3AD203B41FA5}">
                      <a16:colId xmlns:a16="http://schemas.microsoft.com/office/drawing/2014/main" val="2846444321"/>
                    </a:ext>
                  </a:extLst>
                </a:gridCol>
                <a:gridCol w="1454731">
                  <a:extLst>
                    <a:ext uri="{9D8B030D-6E8A-4147-A177-3AD203B41FA5}">
                      <a16:colId xmlns:a16="http://schemas.microsoft.com/office/drawing/2014/main" val="155312694"/>
                    </a:ext>
                  </a:extLst>
                </a:gridCol>
              </a:tblGrid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 Externa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 Interna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66504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Deuda/PIB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Deuda/PIB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es-EC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Deuda/PIB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114317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11228,8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2823,9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14052,7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770542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11366,9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2801,4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14168,3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450936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11377,4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2771,4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14148,8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961611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11491,1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3016,2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14507,3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774784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11060,4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3489,0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14549,4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84220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10850,3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3686,2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14536,5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048560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10214,9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3277,6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13492,5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191804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10632,7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3239,9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13872,6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435143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10088,9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3645,1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13734,0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281392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7392,5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2842,2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10234,7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554482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8671,7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4665,1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13336,8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56653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10055,3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4506,5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14561,8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893948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10871,8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7780,5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18652,3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594655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12920,1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9926,6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22846,7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279203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17581,9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12558,3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30140,2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798891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20225,2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12546,0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32771,2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845540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25679,3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25,7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12457,4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38136,6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38,2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615285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31749,8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14785,7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46535,6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664608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35695,5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32,6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13733,7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49429,2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45,2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449236"/>
                  </a:ext>
                </a:extLst>
              </a:tr>
              <a:tr h="22166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40083,0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13946,0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54029,0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t"/>
                      <a:r>
                        <a:rPr lang="es-EC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50,4</a:t>
                      </a:r>
                    </a:p>
                  </a:txBody>
                  <a:tcPr marL="6820" marR="6820" marT="6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91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681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-27384"/>
            <a:ext cx="9120974" cy="70609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s-EC" sz="2800" b="1" dirty="0">
                <a:latin typeface="Arial Black" pitchFamily="34" charset="0"/>
              </a:rPr>
              <a:t>Ingreso petrolero real per cápita</a:t>
            </a:r>
          </a:p>
        </p:txBody>
      </p:sp>
      <p:graphicFrame>
        <p:nvGraphicFramePr>
          <p:cNvPr id="5" name="34 Gráfico"/>
          <p:cNvGraphicFramePr>
            <a:graphicFrameLocks/>
          </p:cNvGraphicFramePr>
          <p:nvPr/>
        </p:nvGraphicFramePr>
        <p:xfrm>
          <a:off x="1500974" y="1340769"/>
          <a:ext cx="9144000" cy="496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1 Rectángulo"/>
          <p:cNvSpPr/>
          <p:nvPr/>
        </p:nvSpPr>
        <p:spPr>
          <a:xfrm>
            <a:off x="5041528" y="1383597"/>
            <a:ext cx="2160240" cy="8247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dirty="0">
                <a:solidFill>
                  <a:sysClr val="windowText" lastClr="000000"/>
                </a:solidFill>
              </a:rPr>
              <a:t>Promedio ingreso petrolero (1971-2006):  </a:t>
            </a:r>
          </a:p>
          <a:p>
            <a:pPr algn="ctr"/>
            <a:r>
              <a:rPr lang="es-EC" sz="1400" dirty="0">
                <a:solidFill>
                  <a:sysClr val="windowText" lastClr="000000"/>
                </a:solidFill>
              </a:rPr>
              <a:t> </a:t>
            </a:r>
            <a:r>
              <a:rPr lang="es-EC" sz="1600" b="1" dirty="0">
                <a:solidFill>
                  <a:sysClr val="windowText" lastClr="000000"/>
                </a:solidFill>
              </a:rPr>
              <a:t>$ 310,18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843701" y="6206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>
                <a:solidFill>
                  <a:sysClr val="windowText" lastClr="000000"/>
                </a:solidFill>
              </a:rPr>
              <a:t>Gobierno Central 1971-2015</a:t>
            </a:r>
          </a:p>
          <a:p>
            <a:pPr algn="ctr"/>
            <a:r>
              <a:rPr lang="es-EC" sz="1400" b="1" dirty="0">
                <a:solidFill>
                  <a:sysClr val="windowText" lastClr="000000"/>
                </a:solidFill>
              </a:rPr>
              <a:t>Año base 2014=100</a:t>
            </a:r>
            <a:endParaRPr lang="es-EC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839200" y="6526061"/>
            <a:ext cx="1803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dirty="0"/>
              <a:t>Fuente: BCE - INEC</a:t>
            </a:r>
          </a:p>
        </p:txBody>
      </p:sp>
    </p:spTree>
    <p:extLst>
      <p:ext uri="{BB962C8B-B14F-4D97-AF65-F5344CB8AC3E}">
        <p14:creationId xmlns:p14="http://schemas.microsoft.com/office/powerpoint/2010/main" val="46824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73EC449-2A6C-4FBF-8B93-68E28DC9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880651"/>
            <a:ext cx="940694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2 Gráfico"/>
          <p:cNvGraphicFramePr/>
          <p:nvPr/>
        </p:nvGraphicFramePr>
        <p:xfrm>
          <a:off x="1703512" y="1734700"/>
          <a:ext cx="8784976" cy="477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2 Rectángulo"/>
          <p:cNvSpPr/>
          <p:nvPr/>
        </p:nvSpPr>
        <p:spPr>
          <a:xfrm>
            <a:off x="6114258" y="1157097"/>
            <a:ext cx="3628529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800" dirty="0">
                <a:latin typeface="+mj-lt"/>
                <a:cs typeface="Arial"/>
              </a:rPr>
              <a:t>Recaudación 2007-2016 </a:t>
            </a:r>
            <a:r>
              <a:rPr lang="es-EC" sz="3200" dirty="0">
                <a:latin typeface="+mj-lt"/>
                <a:cs typeface="Arial"/>
              </a:rPr>
              <a:t> </a:t>
            </a:r>
          </a:p>
          <a:p>
            <a:pPr algn="ctr"/>
            <a:r>
              <a:rPr lang="es-ES" sz="2000" b="1" dirty="0">
                <a:latin typeface="+mj-lt"/>
                <a:cs typeface="Arial"/>
              </a:rPr>
              <a:t>100.889</a:t>
            </a:r>
            <a:endParaRPr lang="es-ES" sz="1600" b="1" dirty="0">
              <a:latin typeface="+mj-lt"/>
              <a:cs typeface="Arial"/>
            </a:endParaRPr>
          </a:p>
        </p:txBody>
      </p:sp>
      <p:sp>
        <p:nvSpPr>
          <p:cNvPr id="10" name="2 Rectángulo"/>
          <p:cNvSpPr/>
          <p:nvPr/>
        </p:nvSpPr>
        <p:spPr>
          <a:xfrm>
            <a:off x="2521568" y="2999458"/>
            <a:ext cx="2495135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  <a:cs typeface="Arial"/>
              </a:rPr>
              <a:t>Recaudación 1999-2006 </a:t>
            </a:r>
            <a:r>
              <a:rPr lang="es-EC" sz="32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  <a:cs typeface="Arial"/>
              </a:rPr>
              <a:t> </a:t>
            </a:r>
          </a:p>
          <a:p>
            <a:pPr algn="ctr"/>
            <a:r>
              <a:rPr lang="es-EC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+mj-lt"/>
                <a:cs typeface="Arial"/>
              </a:rPr>
              <a:t>23.375</a:t>
            </a:r>
            <a:endParaRPr lang="es-EC" sz="16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+mj-lt"/>
              <a:cs typeface="Arial"/>
            </a:endParaRPr>
          </a:p>
        </p:txBody>
      </p:sp>
      <p:sp>
        <p:nvSpPr>
          <p:cNvPr id="12" name="4 Flecha izquierda y derecha"/>
          <p:cNvSpPr/>
          <p:nvPr/>
        </p:nvSpPr>
        <p:spPr>
          <a:xfrm>
            <a:off x="1991544" y="3819896"/>
            <a:ext cx="3357586" cy="2571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600">
              <a:latin typeface="+mj-lt"/>
            </a:endParaRPr>
          </a:p>
        </p:txBody>
      </p:sp>
      <p:sp>
        <p:nvSpPr>
          <p:cNvPr id="13" name="1 Flecha izquierda y derecha"/>
          <p:cNvSpPr/>
          <p:nvPr/>
        </p:nvSpPr>
        <p:spPr>
          <a:xfrm>
            <a:off x="5606785" y="1988094"/>
            <a:ext cx="4643470" cy="229120"/>
          </a:xfrm>
          <a:prstGeom prst="leftRightArrow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>
            <a:off x="1490662" y="145435"/>
            <a:ext cx="9213850" cy="502908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pt-BR" sz="2800" b="1" dirty="0">
                <a:latin typeface="Arial Black" pitchFamily="34" charset="0"/>
              </a:rPr>
              <a:t>Ecuador: </a:t>
            </a:r>
            <a:r>
              <a:rPr lang="pt-BR" sz="2800" b="1" dirty="0" err="1">
                <a:latin typeface="Arial Black" pitchFamily="34" charset="0"/>
              </a:rPr>
              <a:t>evolución</a:t>
            </a:r>
            <a:r>
              <a:rPr lang="pt-BR" sz="2800" b="1" dirty="0">
                <a:latin typeface="Arial Black" pitchFamily="34" charset="0"/>
              </a:rPr>
              <a:t> de la </a:t>
            </a:r>
            <a:r>
              <a:rPr lang="pt-BR" sz="2800" b="1" dirty="0" err="1">
                <a:latin typeface="Arial Black" pitchFamily="34" charset="0"/>
              </a:rPr>
              <a:t>recaudación</a:t>
            </a:r>
            <a:r>
              <a:rPr lang="it-IT" sz="2800" dirty="0">
                <a:latin typeface="Arial Black" pitchFamily="34" charset="0"/>
              </a:rPr>
              <a:t> </a:t>
            </a:r>
            <a:r>
              <a:rPr lang="pt-BR" sz="2800" b="1" dirty="0">
                <a:latin typeface="Arial Black" pitchFamily="34" charset="0"/>
              </a:rPr>
              <a:t>total</a:t>
            </a:r>
            <a:endParaRPr lang="es-EC" sz="2800" b="1" dirty="0">
              <a:latin typeface="Arial Black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957779" y="773880"/>
            <a:ext cx="205934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S" sz="1680" b="1" dirty="0"/>
              <a:t>(millones de dólares)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912424" y="6248512"/>
            <a:ext cx="432048" cy="2048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8839200" y="6526061"/>
            <a:ext cx="1803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dirty="0"/>
              <a:t>Fuente: SRI</a:t>
            </a:r>
          </a:p>
        </p:txBody>
      </p:sp>
    </p:spTree>
    <p:extLst>
      <p:ext uri="{BB962C8B-B14F-4D97-AF65-F5344CB8AC3E}">
        <p14:creationId xmlns:p14="http://schemas.microsoft.com/office/powerpoint/2010/main" val="896355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78B3D-CB04-41CA-9793-DBBC82CF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2400" dirty="0">
                <a:latin typeface="Arial Black" panose="020B0A04020102020204" pitchFamily="34" charset="0"/>
              </a:rPr>
              <a:t>Presión tributaria Europa – América Latina</a:t>
            </a:r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A2F9C617-D0A4-493B-B291-68FEFE82937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9341"/>
          <a:stretch/>
        </p:blipFill>
        <p:spPr bwMode="auto">
          <a:xfrm>
            <a:off x="1981200" y="1764286"/>
            <a:ext cx="8229600" cy="4197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744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142920-8774-4A92-BD82-0BBEC08F6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9" y="760491"/>
            <a:ext cx="10553828" cy="49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9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252981"/>
              </p:ext>
            </p:extLst>
          </p:nvPr>
        </p:nvGraphicFramePr>
        <p:xfrm>
          <a:off x="2539908" y="1530009"/>
          <a:ext cx="7633901" cy="414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1559496" y="502476"/>
            <a:ext cx="9073008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ysClr val="windowText" lastClr="000000"/>
                </a:solidFill>
                <a:latin typeface="Arial Black" pitchFamily="34" charset="0"/>
              </a:rPr>
              <a:t>Exportaciones Anuales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57008" y="1025696"/>
            <a:ext cx="204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(millones dólares)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316896" y="6521660"/>
            <a:ext cx="106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Fuente: BCE</a:t>
            </a:r>
          </a:p>
        </p:txBody>
      </p:sp>
    </p:spTree>
    <p:extLst>
      <p:ext uri="{BB962C8B-B14F-4D97-AF65-F5344CB8AC3E}">
        <p14:creationId xmlns:p14="http://schemas.microsoft.com/office/powerpoint/2010/main" val="1811706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C98FFC-4CB5-4FF9-AECA-AF8BE28D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52" y="944664"/>
            <a:ext cx="7559695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4DF25C-9336-4624-872D-4F667E20C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69" y="692459"/>
            <a:ext cx="10430352" cy="55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3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787650" y="47625"/>
            <a:ext cx="3671888" cy="38100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zh-CN">
              <a:solidFill>
                <a:srgbClr val="000000"/>
              </a:solidFill>
              <a:ea typeface="MS PGothic" pitchFamily="34" charset="-128"/>
            </a:endParaRP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2084748" y="1547624"/>
          <a:ext cx="7992889" cy="436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8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7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1682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>
                          <a:latin typeface="Arial"/>
                          <a:cs typeface="Arial"/>
                        </a:rPr>
                        <a:t>FACTORES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>
                          <a:latin typeface="Arial"/>
                          <a:cs typeface="Arial"/>
                        </a:rPr>
                        <a:t>2014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>
                          <a:latin typeface="Arial"/>
                          <a:cs typeface="Arial"/>
                        </a:rPr>
                        <a:t>Variación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>
                          <a:latin typeface="Arial"/>
                          <a:cs typeface="Arial"/>
                        </a:rPr>
                        <a:t>% PIB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4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>
                          <a:latin typeface="Arial"/>
                          <a:cs typeface="Arial"/>
                        </a:rPr>
                        <a:t>Exportaciones petroleras 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13.275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5.459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-7.81</a:t>
                      </a:r>
                      <a:r>
                        <a:rPr lang="es-ES_trad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-8,1%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075">
                <a:tc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latin typeface="Arial"/>
                          <a:cs typeface="Arial"/>
                        </a:rPr>
                        <a:t>Recaudación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13.617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12.662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-955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-1,0%</a:t>
                      </a:r>
                    </a:p>
                  </a:txBody>
                  <a:tcPr marL="12700" marR="12700" marT="12700" marB="0" anchor="ctr">
                    <a:solidFill>
                      <a:srgbClr val="E3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es-EC" sz="22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SUBTOTAL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26.893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17.993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  <a:r>
                        <a:rPr lang="mr-IN" sz="22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8.772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-9,1%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448">
                <a:tc gridSpan="3"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latin typeface="Arial"/>
                          <a:cs typeface="Arial"/>
                        </a:rPr>
                        <a:t>Contingentes legales </a:t>
                      </a:r>
                    </a:p>
                    <a:p>
                      <a:pPr algn="l"/>
                      <a:r>
                        <a:rPr lang="es-EC" sz="200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es-EC" sz="2000" dirty="0" err="1">
                          <a:latin typeface="Arial"/>
                          <a:cs typeface="Arial"/>
                        </a:rPr>
                        <a:t>Oxy</a:t>
                      </a:r>
                      <a:r>
                        <a:rPr lang="es-EC" sz="2000" dirty="0">
                          <a:latin typeface="Arial"/>
                          <a:cs typeface="Arial"/>
                        </a:rPr>
                        <a:t> y </a:t>
                      </a:r>
                      <a:r>
                        <a:rPr lang="es-EC" sz="2000" dirty="0" err="1">
                          <a:latin typeface="Arial"/>
                          <a:cs typeface="Arial"/>
                        </a:rPr>
                        <a:t>Chevron</a:t>
                      </a:r>
                      <a:r>
                        <a:rPr lang="es-EC" sz="20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s-EC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/>
                          <a:cs typeface="Arial"/>
                        </a:rPr>
                        <a:t>-1.100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/>
                          <a:cs typeface="Arial"/>
                        </a:rPr>
                        <a:t>-1,1%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448">
                <a:tc gridSpan="3">
                  <a:txBody>
                    <a:bodyPr/>
                    <a:lstStyle/>
                    <a:p>
                      <a:pPr algn="l"/>
                      <a:r>
                        <a:rPr lang="es-EC" sz="2000" dirty="0">
                          <a:latin typeface="Arial"/>
                          <a:cs typeface="Arial"/>
                        </a:rPr>
                        <a:t>Petroleras </a:t>
                      </a:r>
                      <a:r>
                        <a:rPr lang="mr-IN" sz="20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lang="es-EC" sz="2000" dirty="0">
                          <a:latin typeface="Arial"/>
                          <a:cs typeface="Arial"/>
                        </a:rPr>
                        <a:t> Inversión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/>
                          <a:cs typeface="Arial"/>
                        </a:rPr>
                        <a:t>-1.600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>
                          <a:latin typeface="Arial"/>
                          <a:cs typeface="Arial"/>
                        </a:rPr>
                        <a:t>-1,7%</a:t>
                      </a:r>
                    </a:p>
                  </a:txBody>
                  <a:tcPr anchor="ctr">
                    <a:solidFill>
                      <a:srgbClr val="E3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456">
                <a:tc gridSpan="3">
                  <a:txBody>
                    <a:bodyPr/>
                    <a:lstStyle/>
                    <a:p>
                      <a:pPr algn="ctr"/>
                      <a:r>
                        <a:rPr lang="es-EC" sz="24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s-EC" sz="3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s-EC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-11.472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-11,9%</a:t>
                      </a:r>
                    </a:p>
                  </a:txBody>
                  <a:tcPr marL="12700" marR="12700" marT="1270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8544272" y="6505600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dirty="0"/>
              <a:t>Fuente: BCE, SRI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919536" y="116632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rgbClr val="000000"/>
                </a:solidFill>
                <a:latin typeface="Arial Black" pitchFamily="34" charset="0"/>
              </a:rPr>
              <a:t>Pérdida de ingresos Gobierno Central</a:t>
            </a:r>
          </a:p>
          <a:p>
            <a:pPr algn="ctr"/>
            <a:r>
              <a:rPr lang="es-EC" sz="2000" dirty="0">
                <a:solidFill>
                  <a:srgbClr val="000000"/>
                </a:solidFill>
                <a:latin typeface="Arial Black" pitchFamily="34" charset="0"/>
              </a:rPr>
              <a:t>2014 - 2016</a:t>
            </a:r>
          </a:p>
          <a:p>
            <a:pPr algn="ctr"/>
            <a:r>
              <a:rPr lang="es-EC" dirty="0">
                <a:latin typeface="Arial Black" pitchFamily="34" charset="0"/>
              </a:rPr>
              <a:t>(millones de dólares)</a:t>
            </a:r>
          </a:p>
        </p:txBody>
      </p:sp>
    </p:spTree>
    <p:extLst>
      <p:ext uri="{BB962C8B-B14F-4D97-AF65-F5344CB8AC3E}">
        <p14:creationId xmlns:p14="http://schemas.microsoft.com/office/powerpoint/2010/main" val="2446024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/>
        </p:nvGraphicFramePr>
        <p:xfrm>
          <a:off x="1524001" y="1628800"/>
          <a:ext cx="8718823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>
                <a:latin typeface="Arial Black" pitchFamily="34" charset="0"/>
              </a:rPr>
              <a:t>El ajuste hacia arriba</a:t>
            </a:r>
            <a:br>
              <a:rPr lang="es-ES" sz="2400" b="1" dirty="0">
                <a:latin typeface="Arial Black" pitchFamily="34" charset="0"/>
              </a:rPr>
            </a:br>
            <a:r>
              <a:rPr lang="es-ES" sz="2400" b="1" dirty="0">
                <a:latin typeface="+mn-lt"/>
              </a:rPr>
              <a:t>2015-2016</a:t>
            </a:r>
            <a:endParaRPr lang="es-EC" sz="2400" b="1" dirty="0"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274627" y="6165305"/>
            <a:ext cx="782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Mientras el 70% de la población no redujo en promedio su ingreso, el ajuste se financió con la reducción en promedio de $19 pc por mes del 30% más rico. </a:t>
            </a:r>
            <a:endParaRPr lang="es-EC" b="1" i="1" dirty="0"/>
          </a:p>
        </p:txBody>
      </p:sp>
      <p:cxnSp>
        <p:nvCxnSpPr>
          <p:cNvPr id="7" name="6 Conector recto"/>
          <p:cNvCxnSpPr/>
          <p:nvPr/>
        </p:nvCxnSpPr>
        <p:spPr>
          <a:xfrm flipH="1">
            <a:off x="7796896" y="1772817"/>
            <a:ext cx="27297" cy="418645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9711482" y="6608386"/>
            <a:ext cx="99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Fuente: INEC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79976" y="1362254"/>
            <a:ext cx="9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(dólares)</a:t>
            </a:r>
          </a:p>
        </p:txBody>
      </p:sp>
    </p:spTree>
    <p:extLst>
      <p:ext uri="{BB962C8B-B14F-4D97-AF65-F5344CB8AC3E}">
        <p14:creationId xmlns:p14="http://schemas.microsoft.com/office/powerpoint/2010/main" val="1087025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6F2DAF-2964-4719-8712-5D109B288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12" y="949911"/>
            <a:ext cx="9262802" cy="50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81C4BB-784B-4FE5-9DAE-64FE8CA9A415}"/>
              </a:ext>
            </a:extLst>
          </p:cNvPr>
          <p:cNvSpPr txBox="1"/>
          <p:nvPr/>
        </p:nvSpPr>
        <p:spPr>
          <a:xfrm>
            <a:off x="1882066" y="2485748"/>
            <a:ext cx="91084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restauración conservadora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165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77EC52-210A-40C3-B376-C886D5FA8455}"/>
              </a:ext>
            </a:extLst>
          </p:cNvPr>
          <p:cNvSpPr txBox="1"/>
          <p:nvPr/>
        </p:nvSpPr>
        <p:spPr>
          <a:xfrm>
            <a:off x="1395274" y="1589102"/>
            <a:ext cx="94014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3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Según la CEPAL, casi 94 millones de personas salieron de la pobreza y se incorporaron a la clase media regional durante el período 2002-2014, en su inmensa mayoría fruto de las políticas de los gobiernos de izquierda.</a:t>
            </a:r>
            <a:r>
              <a:rPr lang="es-EC" sz="32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426155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2A7A7-45DA-4676-B85A-7B0C9EF4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105"/>
            <a:ext cx="10159014" cy="604252"/>
          </a:xfrm>
        </p:spPr>
        <p:txBody>
          <a:bodyPr/>
          <a:lstStyle/>
          <a:p>
            <a:r>
              <a:rPr lang="es-EC" sz="2800" b="1" dirty="0"/>
              <a:t>PIB total y per cápita de América Latina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7A395B-CAF8-4D25-B308-7E0B4185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87" y="1287262"/>
            <a:ext cx="6665559" cy="450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8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7B94CF-004B-46FD-9B34-2AC1FD0E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49" y="1003299"/>
            <a:ext cx="7167563" cy="47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82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59DC86-2016-4EE1-8F74-672EF461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78" y="1518082"/>
            <a:ext cx="3902338" cy="47308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752177-07CC-499C-A859-353B31AF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84" y="785221"/>
            <a:ext cx="4097497" cy="409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20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CDCF43-D173-40DE-9CCA-D57E0013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9" y="1023937"/>
            <a:ext cx="7229475" cy="455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9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F2FEAB2-1273-4BB5-86EE-7B50EFA265EF}"/>
              </a:ext>
            </a:extLst>
          </p:cNvPr>
          <p:cNvGraphicFramePr>
            <a:graphicFrameLocks/>
          </p:cNvGraphicFramePr>
          <p:nvPr/>
        </p:nvGraphicFramePr>
        <p:xfrm>
          <a:off x="1892968" y="668215"/>
          <a:ext cx="9689432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820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EED0193-C877-43B8-AE26-464834EF43B0}"/>
              </a:ext>
            </a:extLst>
          </p:cNvPr>
          <p:cNvSpPr txBox="1"/>
          <p:nvPr/>
        </p:nvSpPr>
        <p:spPr>
          <a:xfrm>
            <a:off x="3047260" y="1054735"/>
            <a:ext cx="6094520" cy="475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C" sz="12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diez mandamientos del Consenso de Washington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Disciplina fiscal.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Reducci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 de subsidios.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Neutralidad tributaria.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Tasas de inter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reales de mercado y positivas pero moderadas.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Tipos de cambio competitivos.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Liberalizaci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comercial.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Liberalizaci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 de las barreras a la 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inversi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 extranjera directa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Privatizaci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las empresas estatales.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Desregulaci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ón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mercados.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800"/>
              <a:buFont typeface="+mj-lt"/>
              <a:buAutoNum type="arabicPeriod"/>
              <a:tabLst>
                <a:tab pos="457200" algn="l"/>
              </a:tabLst>
            </a:pP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Seguridad jur</a:t>
            </a:r>
            <a:r>
              <a:rPr lang="es-EC" sz="1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ídica para los </a:t>
            </a:r>
            <a:r>
              <a:rPr lang="es-EC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derechos de propiedad.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6215" algn="just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Williamson, John (1990). </a:t>
            </a:r>
            <a:r>
              <a:rPr lang="en-US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“What Washington Means by Policy Reform”</a:t>
            </a:r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Latin American adjustment: how much has happened?, </a:t>
            </a:r>
            <a:r>
              <a:rPr lang="en-US" sz="10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</a:t>
            </a:r>
            <a:r>
              <a:rPr lang="en-US" sz="10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Editado</a:t>
            </a:r>
            <a:r>
              <a:rPr lang="en-US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 John Williamson</a:t>
            </a:r>
            <a:r>
              <a:rPr lang="en-US" sz="10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C" sz="10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</a:t>
            </a:r>
            <a:r>
              <a:rPr lang="es-EC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0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C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es-EC" sz="10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Economics</a:t>
            </a:r>
            <a:r>
              <a:rPr lang="es-EC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Washington D. C.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11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1535723" y="703384"/>
          <a:ext cx="9472246" cy="545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8360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DFCD2F-241D-4A34-8560-E926CD59B4A4}"/>
              </a:ext>
            </a:extLst>
          </p:cNvPr>
          <p:cNvSpPr txBox="1"/>
          <p:nvPr/>
        </p:nvSpPr>
        <p:spPr>
          <a:xfrm>
            <a:off x="1571348" y="1713390"/>
            <a:ext cx="9232776" cy="183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sz="40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¿La izquierda víctima de su</a:t>
            </a:r>
          </a:p>
          <a:p>
            <a:pPr algn="ctr">
              <a:lnSpc>
                <a:spcPct val="150000"/>
              </a:lnSpc>
            </a:pPr>
            <a:r>
              <a:rPr lang="es-EC" sz="40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propio éxito?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3751244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FEB5C-45BD-4D86-A3E5-89ECAA672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70302"/>
            <a:ext cx="9978501" cy="914615"/>
          </a:xfrm>
        </p:spPr>
        <p:txBody>
          <a:bodyPr/>
          <a:lstStyle/>
          <a:p>
            <a:r>
              <a:rPr lang="es-EC" dirty="0"/>
              <a:t>Algunas hipótesis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1D3F18-0A85-42B0-9296-293AAD1C1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3592" y="1819922"/>
            <a:ext cx="8939814" cy="4141648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Síndrome de doña Florinda.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Paradoja del bienestar objetivo y pobreza subjetiva.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Expectativas adaptativas.</a:t>
            </a:r>
          </a:p>
        </p:txBody>
      </p:sp>
    </p:spTree>
    <p:extLst>
      <p:ext uri="{BB962C8B-B14F-4D97-AF65-F5344CB8AC3E}">
        <p14:creationId xmlns:p14="http://schemas.microsoft.com/office/powerpoint/2010/main" val="1579536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776ED3-5EA0-4DD2-924C-CBFD37EFF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08" y="381790"/>
            <a:ext cx="7340596" cy="41290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BACA75-C194-46B9-8B7E-86E040FFA255}"/>
              </a:ext>
            </a:extLst>
          </p:cNvPr>
          <p:cNvSpPr txBox="1"/>
          <p:nvPr/>
        </p:nvSpPr>
        <p:spPr>
          <a:xfrm>
            <a:off x="2618913" y="4611231"/>
            <a:ext cx="91173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latin typeface="Verdana" panose="020B0604030504040204" pitchFamily="34" charset="0"/>
                <a:ea typeface="Verdana" panose="020B0604030504040204" pitchFamily="34" charset="0"/>
              </a:rPr>
              <a:t>Rafael Ton: El síndrome de doña Florinda.</a:t>
            </a:r>
          </a:p>
          <a:p>
            <a:pPr algn="just"/>
            <a:r>
              <a:rPr lang="es-ES" sz="2000" b="1" dirty="0">
                <a:latin typeface="Verdana" panose="020B0604030504040204" pitchFamily="34" charset="0"/>
                <a:ea typeface="Verdana" panose="020B0604030504040204" pitchFamily="34" charset="0"/>
              </a:rPr>
              <a:t>Apenas tienen un poco más que el resto, empiezan a llamar a los más pobres “chusma”; comienzan a engreír a sus malcriados hijos “quicos” y a inculcarles que son superiores a los demás; maltratan a los pobres obreros “don ramones”; y simpatizan y votan por el capitalista corbatudo y compasivo como el señor Barriga.</a:t>
            </a:r>
            <a:endParaRPr lang="es-EC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48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D1A3BE-0675-4269-95F0-1B6DA865C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313" y="1099782"/>
            <a:ext cx="5800192" cy="325915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1F95C2C-BB2D-49C7-85ED-1A3E9D4E6A99}"/>
              </a:ext>
            </a:extLst>
          </p:cNvPr>
          <p:cNvSpPr txBox="1"/>
          <p:nvPr/>
        </p:nvSpPr>
        <p:spPr>
          <a:xfrm>
            <a:off x="1919794" y="4927221"/>
            <a:ext cx="8706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Verdana" panose="020B0604030504040204" pitchFamily="34" charset="0"/>
                <a:ea typeface="Verdana" panose="020B0604030504040204" pitchFamily="34" charset="0"/>
              </a:rPr>
              <a:t>René Ramírez: la paradoja del bienestar objetivo y malestar subjetivo, o pobreza aspiracional.</a:t>
            </a:r>
            <a:endParaRPr lang="es-EC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31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70546-4C80-43F9-95F7-B20F00DE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050"/>
            <a:ext cx="5294049" cy="881047"/>
          </a:xfrm>
        </p:spPr>
        <p:txBody>
          <a:bodyPr/>
          <a:lstStyle/>
          <a:p>
            <a:r>
              <a:rPr kumimoji="0" lang="es-EC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Expectativas adaptativas</a:t>
            </a:r>
            <a:endParaRPr lang="es-EC" sz="28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BC3C4B-C049-44AE-9283-0932478D1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2673" y="1648001"/>
            <a:ext cx="6815137" cy="454139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8D949A-3F89-4625-9C1D-9F82E59FB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1744" y="2118517"/>
            <a:ext cx="3873623" cy="30394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C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</a:t>
            </a:r>
            <a:r>
              <a:rPr kumimoji="0" lang="es-EC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uando</a:t>
            </a: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lo mucho parece poco y lo poco parece mucho.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602693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0188A-1AC0-46E0-98AC-46868E114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586058"/>
            <a:ext cx="10058400" cy="861349"/>
          </a:xfrm>
        </p:spPr>
        <p:txBody>
          <a:bodyPr/>
          <a:lstStyle/>
          <a:p>
            <a:r>
              <a:rPr lang="es-EC" b="1" dirty="0"/>
              <a:t>La cultura hegemónica.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DD8C5B-24D5-45ED-9EFF-EE5430EFC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53" y="2165241"/>
            <a:ext cx="5552724" cy="1146130"/>
          </a:xfrm>
        </p:spPr>
        <p:txBody>
          <a:bodyPr/>
          <a:lstStyle/>
          <a:p>
            <a:r>
              <a:rPr lang="es-EC" dirty="0">
                <a:solidFill>
                  <a:schemeClr val="tx1"/>
                </a:solidFill>
              </a:rPr>
              <a:t>Alain Rouquié y el pacto de dominación.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B011AE-3DF8-4120-9647-44C7F3FD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04513"/>
            <a:ext cx="5552723" cy="29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43942431-2180-4DEB-B812-8F66AB452043}"/>
              </a:ext>
            </a:extLst>
          </p:cNvPr>
          <p:cNvSpPr txBox="1">
            <a:spLocks/>
          </p:cNvSpPr>
          <p:nvPr/>
        </p:nvSpPr>
        <p:spPr bwMode="auto">
          <a:xfrm>
            <a:off x="2871926" y="4686933"/>
            <a:ext cx="7168719" cy="206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dirty="0">
                <a:solidFill>
                  <a:schemeClr val="tx1"/>
                </a:solidFill>
              </a:rPr>
              <a:t>El desarrollo más que un proceso técnico- tecnológico, es un proceso de cambio en las relaciones de poder y de cambio cultural.</a:t>
            </a:r>
          </a:p>
        </p:txBody>
      </p:sp>
    </p:spTree>
    <p:extLst>
      <p:ext uri="{BB962C8B-B14F-4D97-AF65-F5344CB8AC3E}">
        <p14:creationId xmlns:p14="http://schemas.microsoft.com/office/powerpoint/2010/main" val="1664377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2E18C-5D89-4DEC-BC5F-E801A1AA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95" y="23626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>
                <a:latin typeface="Verdana" panose="020B0604030504040204" pitchFamily="34" charset="0"/>
                <a:ea typeface="Verdana" panose="020B0604030504040204" pitchFamily="34" charset="0"/>
              </a:rPr>
              <a:t>América Latina en disputa</a:t>
            </a:r>
          </a:p>
        </p:txBody>
      </p:sp>
    </p:spTree>
    <p:extLst>
      <p:ext uri="{BB962C8B-B14F-4D97-AF65-F5344CB8AC3E}">
        <p14:creationId xmlns:p14="http://schemas.microsoft.com/office/powerpoint/2010/main" val="3808408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855AC7-E822-409B-99F3-AA0486E8C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62" y="1241567"/>
            <a:ext cx="4020242" cy="24431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4E185B-8209-4DCB-BEA5-2B543B439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83" y="1274286"/>
            <a:ext cx="4787775" cy="269505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9F46D3-2B7E-4D07-A1A2-FCB5D7E4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93" y="3971933"/>
            <a:ext cx="4776582" cy="24431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F6E0FAE-8102-4AA2-B7A3-43FE93485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992" y="4162946"/>
            <a:ext cx="4282838" cy="269505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604F52-29E6-43EB-867D-5376B1C08562}"/>
              </a:ext>
            </a:extLst>
          </p:cNvPr>
          <p:cNvSpPr txBox="1">
            <a:spLocks/>
          </p:cNvSpPr>
          <p:nvPr/>
        </p:nvSpPr>
        <p:spPr>
          <a:xfrm>
            <a:off x="682993" y="271607"/>
            <a:ext cx="10263352" cy="1365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b="1" dirty="0">
                <a:latin typeface="Verdana" panose="020B0604030504040204" pitchFamily="34" charset="0"/>
                <a:ea typeface="Verdana" panose="020B0604030504040204" pitchFamily="34" charset="0"/>
              </a:rPr>
              <a:t>Año 2019, la primavera latinoamericana</a:t>
            </a:r>
          </a:p>
        </p:txBody>
      </p:sp>
    </p:spTree>
    <p:extLst>
      <p:ext uri="{BB962C8B-B14F-4D97-AF65-F5344CB8AC3E}">
        <p14:creationId xmlns:p14="http://schemas.microsoft.com/office/powerpoint/2010/main" val="852595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77D7C8-28B2-4A23-A6B2-3542897BC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65" y="630314"/>
            <a:ext cx="4636248" cy="30920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75AB95-DD1E-4012-BE7D-51FEF0833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3834229"/>
            <a:ext cx="4514850" cy="2705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6762F9-2486-45C1-BEDA-04023A6A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325" y="307136"/>
            <a:ext cx="3266808" cy="31218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8A90A4-3875-4CBF-ADFE-77D511D8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313" y="3513064"/>
            <a:ext cx="2312696" cy="31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97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A933C2-08EA-402D-B9B1-7D4E83E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90" y="5393957"/>
            <a:ext cx="10250010" cy="540397"/>
          </a:xfrm>
        </p:spPr>
        <p:txBody>
          <a:bodyPr>
            <a:normAutofit fontScale="90000"/>
          </a:bodyPr>
          <a:lstStyle/>
          <a:p>
            <a:r>
              <a:rPr lang="es-EC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Correa, Rafael (2002). “</a:t>
            </a:r>
            <a:r>
              <a:rPr lang="es-EC" sz="14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Reformas Estructurales y Crecimiento en América Latina: Un Análisis de Sensibilidad</a:t>
            </a:r>
            <a:r>
              <a:rPr lang="es-EC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Revista de la CEPAL No. 76. Abril del 2002, Santiago de Chile.</a:t>
            </a:r>
            <a:br>
              <a:rPr lang="es-EC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07DE665-96F4-4CF5-94DB-2D353638833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>
                <a:latin typeface="Verdana" panose="020B0604030504040204" pitchFamily="34" charset="0"/>
                <a:ea typeface="Verdana" panose="020B0604030504040204" pitchFamily="34" charset="0"/>
              </a:rPr>
              <a:t>Reformas estructurales en América Latina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40871C-89AA-4ED2-B812-A20446FE7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0832"/>
            <a:ext cx="3412473" cy="28523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65FFF8-307E-4E50-917D-3FDFF009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75" y="1799767"/>
            <a:ext cx="3482415" cy="28523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FA34117-3FC0-4164-8D47-FCF28724C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327" y="1780832"/>
            <a:ext cx="3623673" cy="28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26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8B0C0D-83C8-4A3E-8622-3753FF87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380" y="628653"/>
            <a:ext cx="7785716" cy="56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8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7D8D5A-F1A0-49B1-8629-F64E92C750EA}"/>
              </a:ext>
            </a:extLst>
          </p:cNvPr>
          <p:cNvSpPr txBox="1"/>
          <p:nvPr/>
        </p:nvSpPr>
        <p:spPr>
          <a:xfrm>
            <a:off x="648069" y="2157275"/>
            <a:ext cx="11141475" cy="183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cambio de época y la Revolución Ciudadana</a:t>
            </a:r>
            <a:endParaRPr lang="es-EC" sz="4000" dirty="0"/>
          </a:p>
        </p:txBody>
      </p:sp>
    </p:spTree>
    <p:extLst>
      <p:ext uri="{BB962C8B-B14F-4D97-AF65-F5344CB8AC3E}">
        <p14:creationId xmlns:p14="http://schemas.microsoft.com/office/powerpoint/2010/main" val="118164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D73F2948-7F9F-4112-A3E3-2208DFFF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85863"/>
            <a:ext cx="85725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1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7F8822-5C5D-437B-9ECC-6AE8118C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5" y="486321"/>
            <a:ext cx="7886700" cy="5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13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882</Words>
  <Application>Microsoft Office PowerPoint</Application>
  <PresentationFormat>Panorámica</PresentationFormat>
  <Paragraphs>284</Paragraphs>
  <Slides>49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49</vt:i4>
      </vt:variant>
    </vt:vector>
  </HeadingPairs>
  <TitlesOfParts>
    <vt:vector size="56" baseType="lpstr">
      <vt:lpstr>Arial</vt:lpstr>
      <vt:lpstr>Arial Black</vt:lpstr>
      <vt:lpstr>Calibri</vt:lpstr>
      <vt:lpstr>Calibri Light</vt:lpstr>
      <vt:lpstr>Verdana</vt:lpstr>
      <vt:lpstr>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Correa, Rafael (2002). “Reformas Estructurales y Crecimiento en América Latina: Un Análisis de Sensibilidad”. Revista de la CEPAL No. 76. Abril del 2002, Santiago de Chile.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Deuda pública</vt:lpstr>
      <vt:lpstr>Ingreso petrolero real per cápita</vt:lpstr>
      <vt:lpstr>Presentación de PowerPoint</vt:lpstr>
      <vt:lpstr>Presentación de PowerPoint</vt:lpstr>
      <vt:lpstr>Presión tributaria Europa – América Latina</vt:lpstr>
      <vt:lpstr>Presentación de PowerPoint</vt:lpstr>
      <vt:lpstr>Presentación de PowerPoint</vt:lpstr>
      <vt:lpstr>Presentación de PowerPoint</vt:lpstr>
      <vt:lpstr>Presentación de PowerPoint</vt:lpstr>
      <vt:lpstr>El ajuste hacia arriba 2015-2016</vt:lpstr>
      <vt:lpstr>Presentación de PowerPoint</vt:lpstr>
      <vt:lpstr>Presentación de PowerPoint</vt:lpstr>
      <vt:lpstr>Presentación de PowerPoint</vt:lpstr>
      <vt:lpstr>PIB total y per cápita de América Latina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Algunas hipótesis</vt:lpstr>
      <vt:lpstr>Presentación de PowerPoint</vt:lpstr>
      <vt:lpstr>Presentación de PowerPoint</vt:lpstr>
      <vt:lpstr>Expectativas adaptativas</vt:lpstr>
      <vt:lpstr>La cultura hegemónica.</vt:lpstr>
      <vt:lpstr>América Latina en disputa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Correa</dc:creator>
  <cp:lastModifiedBy>1</cp:lastModifiedBy>
  <cp:revision>37</cp:revision>
  <dcterms:created xsi:type="dcterms:W3CDTF">2019-12-12T10:27:51Z</dcterms:created>
  <dcterms:modified xsi:type="dcterms:W3CDTF">2021-02-22T21:03:20Z</dcterms:modified>
</cp:coreProperties>
</file>