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66" r:id="rId1"/>
  </p:sldMasterIdLst>
  <p:sldIdLst>
    <p:sldId id="257" r:id="rId2"/>
    <p:sldId id="258" r:id="rId3"/>
    <p:sldId id="259" r:id="rId4"/>
    <p:sldId id="27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1" r:id="rId14"/>
    <p:sldId id="278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82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3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C" sz="1600" b="1" baseline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Í</a:t>
            </a:r>
            <a:r>
              <a:rPr lang="es-EC" sz="16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ndice</a:t>
            </a:r>
            <a:r>
              <a:rPr lang="es-EC" sz="1600" b="1" baseline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de Desarrollo Humano (IDH)</a:t>
            </a:r>
            <a:r>
              <a:rPr lang="es-EC" sz="16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de</a:t>
            </a:r>
            <a:r>
              <a:rPr lang="es-EC" sz="1600" b="1" baseline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los </a:t>
            </a:r>
            <a:r>
              <a:rPr lang="es-EC" sz="16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países latinoamericanos</a:t>
            </a:r>
          </a:p>
          <a:p>
            <a:pPr>
              <a:defRPr sz="1600" b="1"/>
            </a:pPr>
            <a:r>
              <a:rPr lang="es-EC" sz="16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PNUD, 2018</a:t>
            </a:r>
            <a:endParaRPr lang="en-US" sz="1600" b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0.19564723956376168"/>
          <c:y val="2.56276080219669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plotArea>
      <c:layout>
        <c:manualLayout>
          <c:layoutTarget val="inner"/>
          <c:xMode val="edge"/>
          <c:yMode val="edge"/>
          <c:x val="8.7276109717054576E-3"/>
          <c:y val="0.1376884874684782"/>
          <c:w val="0.96918082761601698"/>
          <c:h val="0.704369306777829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3175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'HDI AL'!$A$177:$A$196</c:f>
              <c:strCache>
                <c:ptCount val="20"/>
                <c:pt idx="0">
                  <c:v>Chile</c:v>
                </c:pt>
                <c:pt idx="1">
                  <c:v>Argentina</c:v>
                </c:pt>
                <c:pt idx="2">
                  <c:v>Uruguay</c:v>
                </c:pt>
                <c:pt idx="3">
                  <c:v>Costa Rica</c:v>
                </c:pt>
                <c:pt idx="4">
                  <c:v>Panamá</c:v>
                </c:pt>
                <c:pt idx="5">
                  <c:v>Cuba</c:v>
                </c:pt>
                <c:pt idx="6">
                  <c:v>México</c:v>
                </c:pt>
                <c:pt idx="7">
                  <c:v>Venezuela</c:v>
                </c:pt>
                <c:pt idx="8">
                  <c:v>Brasil</c:v>
                </c:pt>
                <c:pt idx="9">
                  <c:v>Ecuador</c:v>
                </c:pt>
                <c:pt idx="10">
                  <c:v>Perú</c:v>
                </c:pt>
                <c:pt idx="11">
                  <c:v>Colombia</c:v>
                </c:pt>
                <c:pt idx="12">
                  <c:v>Rep Domin</c:v>
                </c:pt>
                <c:pt idx="13">
                  <c:v>Paraguay</c:v>
                </c:pt>
                <c:pt idx="14">
                  <c:v>Bolivia</c:v>
                </c:pt>
                <c:pt idx="15">
                  <c:v>El Salvador</c:v>
                </c:pt>
                <c:pt idx="16">
                  <c:v>Nicaragua</c:v>
                </c:pt>
                <c:pt idx="17">
                  <c:v>Guatemala</c:v>
                </c:pt>
                <c:pt idx="18">
                  <c:v>Honduras</c:v>
                </c:pt>
                <c:pt idx="19">
                  <c:v>Haití</c:v>
                </c:pt>
              </c:strCache>
            </c:strRef>
          </c:cat>
          <c:val>
            <c:numRef>
              <c:f>'HDI AL'!$D$177:$D$196</c:f>
              <c:numCache>
                <c:formatCode>0.000</c:formatCode>
                <c:ptCount val="20"/>
                <c:pt idx="0">
                  <c:v>0.84289999999999998</c:v>
                </c:pt>
                <c:pt idx="1">
                  <c:v>0.82479999999999998</c:v>
                </c:pt>
                <c:pt idx="2">
                  <c:v>0.80389999999999995</c:v>
                </c:pt>
                <c:pt idx="3">
                  <c:v>0.79390000000000005</c:v>
                </c:pt>
                <c:pt idx="4">
                  <c:v>0.7893</c:v>
                </c:pt>
                <c:pt idx="5">
                  <c:v>0.77729999999999999</c:v>
                </c:pt>
                <c:pt idx="6">
                  <c:v>0.77400000000000002</c:v>
                </c:pt>
                <c:pt idx="7">
                  <c:v>0.76080000000000003</c:v>
                </c:pt>
                <c:pt idx="8">
                  <c:v>0.75919999999999999</c:v>
                </c:pt>
                <c:pt idx="9">
                  <c:v>0.75190000000000001</c:v>
                </c:pt>
                <c:pt idx="10">
                  <c:v>0.74980000000000002</c:v>
                </c:pt>
                <c:pt idx="11">
                  <c:v>0.747</c:v>
                </c:pt>
                <c:pt idx="12">
                  <c:v>0.73580000000000001</c:v>
                </c:pt>
                <c:pt idx="13">
                  <c:v>0.70169999999999999</c:v>
                </c:pt>
                <c:pt idx="14">
                  <c:v>0.6925</c:v>
                </c:pt>
                <c:pt idx="15">
                  <c:v>0.67420000000000002</c:v>
                </c:pt>
                <c:pt idx="16">
                  <c:v>0.65769999999999995</c:v>
                </c:pt>
                <c:pt idx="17">
                  <c:v>0.65029999999999999</c:v>
                </c:pt>
                <c:pt idx="18">
                  <c:v>0.61670000000000003</c:v>
                </c:pt>
                <c:pt idx="19">
                  <c:v>0.49790000000000001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C-4277-A4E6-69B7EFC0B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93836352"/>
        <c:axId val="1993838128"/>
      </c:barChart>
      <c:lineChart>
        <c:grouping val="standard"/>
        <c:varyColors val="0"/>
        <c:ser>
          <c:idx val="1"/>
          <c:order val="1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8"/>
              <c:layout>
                <c:manualLayout>
                  <c:x val="-2.21654861291549E-2"/>
                  <c:y val="-7.864085505354609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="1" i="0" u="none" strike="noStrike" baseline="0">
                        <a:effectLst/>
                      </a:rPr>
                      <a:t>Promedio América Latina </a:t>
                    </a:r>
                  </a:p>
                  <a:p>
                    <a:pPr>
                      <a:defRPr sz="800" b="1"/>
                    </a:pPr>
                    <a:fld id="{8688ED08-CDF7-4010-BB10-8316461DEB1D}" type="VALUE">
                      <a:rPr lang="en-US" sz="800"/>
                      <a:pPr>
                        <a:defRPr sz="800" b="1"/>
                      </a:pPr>
                      <a:t>[VALOR]</a:t>
                    </a:fld>
                    <a:endParaRPr lang="es-EC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33486219530999"/>
                      <c:h val="0.1765376086010639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CFC-4277-A4E6-69B7EFC0B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'HDI AL'!$F$177:$F$196</c:f>
              <c:numCache>
                <c:formatCode>0.000</c:formatCode>
                <c:ptCount val="20"/>
                <c:pt idx="0">
                  <c:v>0.73007999999999995</c:v>
                </c:pt>
                <c:pt idx="1">
                  <c:v>0.73007999999999995</c:v>
                </c:pt>
                <c:pt idx="2">
                  <c:v>0.73007999999999995</c:v>
                </c:pt>
                <c:pt idx="3">
                  <c:v>0.73007999999999995</c:v>
                </c:pt>
                <c:pt idx="4">
                  <c:v>0.73007999999999995</c:v>
                </c:pt>
                <c:pt idx="5">
                  <c:v>0.73007999999999995</c:v>
                </c:pt>
                <c:pt idx="6">
                  <c:v>0.73007999999999995</c:v>
                </c:pt>
                <c:pt idx="7">
                  <c:v>0.73007999999999995</c:v>
                </c:pt>
                <c:pt idx="8">
                  <c:v>0.73007999999999995</c:v>
                </c:pt>
                <c:pt idx="9">
                  <c:v>0.73007999999999995</c:v>
                </c:pt>
                <c:pt idx="10">
                  <c:v>0.73007999999999995</c:v>
                </c:pt>
                <c:pt idx="11">
                  <c:v>0.73007999999999995</c:v>
                </c:pt>
                <c:pt idx="12">
                  <c:v>0.73007999999999995</c:v>
                </c:pt>
                <c:pt idx="13">
                  <c:v>0.73007999999999995</c:v>
                </c:pt>
                <c:pt idx="14">
                  <c:v>0.73007999999999995</c:v>
                </c:pt>
                <c:pt idx="15">
                  <c:v>0.73007999999999995</c:v>
                </c:pt>
                <c:pt idx="16">
                  <c:v>0.73007999999999995</c:v>
                </c:pt>
                <c:pt idx="17">
                  <c:v>0.73007999999999995</c:v>
                </c:pt>
                <c:pt idx="18">
                  <c:v>0.73007999999999995</c:v>
                </c:pt>
                <c:pt idx="19">
                  <c:v>0.73007999999999995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FC-4277-A4E6-69B7EFC0B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3836352"/>
        <c:axId val="1993838128"/>
      </c:lineChart>
      <c:catAx>
        <c:axId val="199383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993838128"/>
        <c:crosses val="autoZero"/>
        <c:auto val="1"/>
        <c:lblAlgn val="ctr"/>
        <c:lblOffset val="100"/>
        <c:noMultiLvlLbl val="0"/>
      </c:catAx>
      <c:valAx>
        <c:axId val="1993838128"/>
        <c:scaling>
          <c:orientation val="minMax"/>
          <c:min val="0.4"/>
        </c:scaling>
        <c:delete val="1"/>
        <c:axPos val="l"/>
        <c:numFmt formatCode="0.000" sourceLinked="1"/>
        <c:majorTickMark val="none"/>
        <c:minorTickMark val="none"/>
        <c:tickLblPos val="nextTo"/>
        <c:crossAx val="1993836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39DAA3-FFAD-4764-BD47-C95CFFFBB674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4B1E8529-A170-4F4D-BCC7-43671D866D40}">
      <dgm:prSet/>
      <dgm:spPr/>
      <dgm:t>
        <a:bodyPr/>
        <a:lstStyle/>
        <a:p>
          <a:r>
            <a:rPr lang="en-US" b="1" dirty="0"/>
            <a:t>DESARROLLO </a:t>
          </a:r>
          <a:r>
            <a:rPr lang="en-US" b="1"/>
            <a:t>Y DEMOCRACIA</a:t>
          </a:r>
          <a:endParaRPr lang="en-US" dirty="0"/>
        </a:p>
      </dgm:t>
    </dgm:pt>
    <dgm:pt modelId="{6266494D-6E45-4379-8DFE-8C9FA19B6490}" type="parTrans" cxnId="{C0D4F2D7-72FB-4360-B721-7D918A333AE5}">
      <dgm:prSet/>
      <dgm:spPr/>
      <dgm:t>
        <a:bodyPr/>
        <a:lstStyle/>
        <a:p>
          <a:endParaRPr lang="en-US"/>
        </a:p>
      </dgm:t>
    </dgm:pt>
    <dgm:pt modelId="{5CC2F7CB-F178-458C-91D4-F3FE8DB15272}" type="sibTrans" cxnId="{C0D4F2D7-72FB-4360-B721-7D918A333AE5}">
      <dgm:prSet/>
      <dgm:spPr/>
      <dgm:t>
        <a:bodyPr/>
        <a:lstStyle/>
        <a:p>
          <a:endParaRPr lang="en-US"/>
        </a:p>
      </dgm:t>
    </dgm:pt>
    <dgm:pt modelId="{F10B148A-961B-4570-85F6-DD3D01B3F766}">
      <dgm:prSet/>
      <dgm:spPr/>
      <dgm:t>
        <a:bodyPr/>
        <a:lstStyle/>
        <a:p>
          <a:r>
            <a:rPr lang="en-US" b="1" dirty="0"/>
            <a:t>UNAM, </a:t>
          </a:r>
          <a:r>
            <a:rPr lang="en-US" b="1" dirty="0" err="1"/>
            <a:t>Cátedra</a:t>
          </a:r>
          <a:r>
            <a:rPr lang="en-US" b="1" dirty="0"/>
            <a:t> </a:t>
          </a:r>
          <a:r>
            <a:rPr lang="en-US" b="1" dirty="0" err="1"/>
            <a:t>Extraordinaria</a:t>
          </a:r>
          <a:r>
            <a:rPr lang="en-US" b="1" dirty="0"/>
            <a:t> “(Re)</a:t>
          </a:r>
          <a:r>
            <a:rPr lang="en-US" b="1" dirty="0" err="1"/>
            <a:t>pensando</a:t>
          </a:r>
          <a:r>
            <a:rPr lang="en-US" b="1" dirty="0"/>
            <a:t> la </a:t>
          </a:r>
          <a:r>
            <a:rPr lang="en-US" b="1" dirty="0" err="1"/>
            <a:t>democracia</a:t>
          </a:r>
          <a:r>
            <a:rPr lang="en-US" b="1" dirty="0"/>
            <a:t> </a:t>
          </a:r>
          <a:r>
            <a:rPr lang="en-US" b="1" dirty="0" err="1"/>
            <a:t>en</a:t>
          </a:r>
          <a:r>
            <a:rPr lang="en-US" b="1" dirty="0"/>
            <a:t> el </a:t>
          </a:r>
          <a:r>
            <a:rPr lang="en-US" b="1" dirty="0" err="1"/>
            <a:t>mundo</a:t>
          </a:r>
          <a:r>
            <a:rPr lang="en-US" b="1" dirty="0"/>
            <a:t> actual: una </a:t>
          </a:r>
          <a:r>
            <a:rPr lang="en-US" b="1" dirty="0" err="1"/>
            <a:t>visión</a:t>
          </a:r>
          <a:r>
            <a:rPr lang="en-US" b="1" dirty="0"/>
            <a:t> </a:t>
          </a:r>
          <a:r>
            <a:rPr lang="en-US" b="1" dirty="0" err="1"/>
            <a:t>histórica</a:t>
          </a:r>
          <a:r>
            <a:rPr lang="en-US" b="1" dirty="0"/>
            <a:t>, global e </a:t>
          </a:r>
          <a:r>
            <a:rPr lang="en-US" b="1" dirty="0" err="1"/>
            <a:t>interdisciplinaria</a:t>
          </a:r>
          <a:r>
            <a:rPr lang="en-US" b="1" dirty="0"/>
            <a:t>”.</a:t>
          </a:r>
          <a:endParaRPr lang="en-US" dirty="0"/>
        </a:p>
      </dgm:t>
    </dgm:pt>
    <dgm:pt modelId="{C8554341-11F1-4FDB-A623-AF233FC6AC71}" type="parTrans" cxnId="{53B1B071-3E71-441B-B65D-09D68B4A0C31}">
      <dgm:prSet/>
      <dgm:spPr/>
      <dgm:t>
        <a:bodyPr/>
        <a:lstStyle/>
        <a:p>
          <a:endParaRPr lang="en-US"/>
        </a:p>
      </dgm:t>
    </dgm:pt>
    <dgm:pt modelId="{AC4FD026-9786-43EB-9912-151A67934A2B}" type="sibTrans" cxnId="{53B1B071-3E71-441B-B65D-09D68B4A0C31}">
      <dgm:prSet/>
      <dgm:spPr/>
      <dgm:t>
        <a:bodyPr/>
        <a:lstStyle/>
        <a:p>
          <a:endParaRPr lang="en-US"/>
        </a:p>
      </dgm:t>
    </dgm:pt>
    <dgm:pt modelId="{5B62EF76-EA74-44B8-BBBB-089D2570B6CD}">
      <dgm:prSet/>
      <dgm:spPr/>
      <dgm:t>
        <a:bodyPr/>
        <a:lstStyle/>
        <a:p>
          <a:r>
            <a:rPr lang="en-US" b="1"/>
            <a:t>Rafael Correa</a:t>
          </a:r>
          <a:endParaRPr lang="en-US"/>
        </a:p>
      </dgm:t>
    </dgm:pt>
    <dgm:pt modelId="{CED231FF-9C0D-40AB-A3CF-EE45BD663D4D}" type="parTrans" cxnId="{B131CD6A-49AE-4E25-9154-42D6D13A73A4}">
      <dgm:prSet/>
      <dgm:spPr/>
      <dgm:t>
        <a:bodyPr/>
        <a:lstStyle/>
        <a:p>
          <a:endParaRPr lang="en-US"/>
        </a:p>
      </dgm:t>
    </dgm:pt>
    <dgm:pt modelId="{29793AA1-2BB9-4DB3-AAD6-59870F7360A9}" type="sibTrans" cxnId="{B131CD6A-49AE-4E25-9154-42D6D13A73A4}">
      <dgm:prSet/>
      <dgm:spPr/>
      <dgm:t>
        <a:bodyPr/>
        <a:lstStyle/>
        <a:p>
          <a:endParaRPr lang="en-US"/>
        </a:p>
      </dgm:t>
    </dgm:pt>
    <dgm:pt modelId="{DF268E98-FE52-452A-87E3-3C33E80897B8}" type="pres">
      <dgm:prSet presAssocID="{1E39DAA3-FFAD-4764-BD47-C95CFFFBB674}" presName="vert0" presStyleCnt="0">
        <dgm:presLayoutVars>
          <dgm:dir/>
          <dgm:animOne val="branch"/>
          <dgm:animLvl val="lvl"/>
        </dgm:presLayoutVars>
      </dgm:prSet>
      <dgm:spPr/>
    </dgm:pt>
    <dgm:pt modelId="{D2E1DFA7-6EB1-46AD-93A4-565B64E94DB7}" type="pres">
      <dgm:prSet presAssocID="{4B1E8529-A170-4F4D-BCC7-43671D866D40}" presName="thickLine" presStyleLbl="alignNode1" presStyleIdx="0" presStyleCnt="3"/>
      <dgm:spPr/>
    </dgm:pt>
    <dgm:pt modelId="{D7203302-49E3-4032-B8FD-60960485D377}" type="pres">
      <dgm:prSet presAssocID="{4B1E8529-A170-4F4D-BCC7-43671D866D40}" presName="horz1" presStyleCnt="0"/>
      <dgm:spPr/>
    </dgm:pt>
    <dgm:pt modelId="{A8E3BE54-D443-4DF4-97CE-086EC8E9C7C8}" type="pres">
      <dgm:prSet presAssocID="{4B1E8529-A170-4F4D-BCC7-43671D866D40}" presName="tx1" presStyleLbl="revTx" presStyleIdx="0" presStyleCnt="3"/>
      <dgm:spPr/>
    </dgm:pt>
    <dgm:pt modelId="{EA2C6924-6AF8-4C96-97BA-1798B648CB35}" type="pres">
      <dgm:prSet presAssocID="{4B1E8529-A170-4F4D-BCC7-43671D866D40}" presName="vert1" presStyleCnt="0"/>
      <dgm:spPr/>
    </dgm:pt>
    <dgm:pt modelId="{9F6E45A1-EBF8-48DD-AD84-CD2528FD9958}" type="pres">
      <dgm:prSet presAssocID="{F10B148A-961B-4570-85F6-DD3D01B3F766}" presName="thickLine" presStyleLbl="alignNode1" presStyleIdx="1" presStyleCnt="3"/>
      <dgm:spPr/>
    </dgm:pt>
    <dgm:pt modelId="{2A2FAD44-AA61-401C-A298-1547679ED7EB}" type="pres">
      <dgm:prSet presAssocID="{F10B148A-961B-4570-85F6-DD3D01B3F766}" presName="horz1" presStyleCnt="0"/>
      <dgm:spPr/>
    </dgm:pt>
    <dgm:pt modelId="{6863CEE4-9AAF-43DD-B8A9-94A2941E56C7}" type="pres">
      <dgm:prSet presAssocID="{F10B148A-961B-4570-85F6-DD3D01B3F766}" presName="tx1" presStyleLbl="revTx" presStyleIdx="1" presStyleCnt="3" custLinFactNeighborX="212" custLinFactNeighborY="-6506"/>
      <dgm:spPr/>
    </dgm:pt>
    <dgm:pt modelId="{7F80D448-669A-4A07-A468-ACA677810325}" type="pres">
      <dgm:prSet presAssocID="{F10B148A-961B-4570-85F6-DD3D01B3F766}" presName="vert1" presStyleCnt="0"/>
      <dgm:spPr/>
    </dgm:pt>
    <dgm:pt modelId="{282206D7-D9A9-4680-8430-0571E6BB3A47}" type="pres">
      <dgm:prSet presAssocID="{5B62EF76-EA74-44B8-BBBB-089D2570B6CD}" presName="thickLine" presStyleLbl="alignNode1" presStyleIdx="2" presStyleCnt="3"/>
      <dgm:spPr/>
    </dgm:pt>
    <dgm:pt modelId="{C01BBDA1-339B-4362-9B43-30A2A3020D5C}" type="pres">
      <dgm:prSet presAssocID="{5B62EF76-EA74-44B8-BBBB-089D2570B6CD}" presName="horz1" presStyleCnt="0"/>
      <dgm:spPr/>
    </dgm:pt>
    <dgm:pt modelId="{76615DE4-14C7-4D9A-8FA5-2205F20F2ADA}" type="pres">
      <dgm:prSet presAssocID="{5B62EF76-EA74-44B8-BBBB-089D2570B6CD}" presName="tx1" presStyleLbl="revTx" presStyleIdx="2" presStyleCnt="3"/>
      <dgm:spPr/>
    </dgm:pt>
    <dgm:pt modelId="{10F0A4CB-EE99-430F-9CF7-308C30BF0691}" type="pres">
      <dgm:prSet presAssocID="{5B62EF76-EA74-44B8-BBBB-089D2570B6CD}" presName="vert1" presStyleCnt="0"/>
      <dgm:spPr/>
    </dgm:pt>
  </dgm:ptLst>
  <dgm:cxnLst>
    <dgm:cxn modelId="{6FC3FD09-8C43-47BC-A363-9201A9EC46BD}" type="presOf" srcId="{4B1E8529-A170-4F4D-BCC7-43671D866D40}" destId="{A8E3BE54-D443-4DF4-97CE-086EC8E9C7C8}" srcOrd="0" destOrd="0" presId="urn:microsoft.com/office/officeart/2008/layout/LinedList"/>
    <dgm:cxn modelId="{B131CD6A-49AE-4E25-9154-42D6D13A73A4}" srcId="{1E39DAA3-FFAD-4764-BD47-C95CFFFBB674}" destId="{5B62EF76-EA74-44B8-BBBB-089D2570B6CD}" srcOrd="2" destOrd="0" parTransId="{CED231FF-9C0D-40AB-A3CF-EE45BD663D4D}" sibTransId="{29793AA1-2BB9-4DB3-AAD6-59870F7360A9}"/>
    <dgm:cxn modelId="{53B1B071-3E71-441B-B65D-09D68B4A0C31}" srcId="{1E39DAA3-FFAD-4764-BD47-C95CFFFBB674}" destId="{F10B148A-961B-4570-85F6-DD3D01B3F766}" srcOrd="1" destOrd="0" parTransId="{C8554341-11F1-4FDB-A623-AF233FC6AC71}" sibTransId="{AC4FD026-9786-43EB-9912-151A67934A2B}"/>
    <dgm:cxn modelId="{4D459A9D-1E05-45FE-BA5D-41C26B8AC57E}" type="presOf" srcId="{1E39DAA3-FFAD-4764-BD47-C95CFFFBB674}" destId="{DF268E98-FE52-452A-87E3-3C33E80897B8}" srcOrd="0" destOrd="0" presId="urn:microsoft.com/office/officeart/2008/layout/LinedList"/>
    <dgm:cxn modelId="{0AB6BFA4-3251-42E6-850C-7CCB2E82DDC8}" type="presOf" srcId="{5B62EF76-EA74-44B8-BBBB-089D2570B6CD}" destId="{76615DE4-14C7-4D9A-8FA5-2205F20F2ADA}" srcOrd="0" destOrd="0" presId="urn:microsoft.com/office/officeart/2008/layout/LinedList"/>
    <dgm:cxn modelId="{C0D4F2D7-72FB-4360-B721-7D918A333AE5}" srcId="{1E39DAA3-FFAD-4764-BD47-C95CFFFBB674}" destId="{4B1E8529-A170-4F4D-BCC7-43671D866D40}" srcOrd="0" destOrd="0" parTransId="{6266494D-6E45-4379-8DFE-8C9FA19B6490}" sibTransId="{5CC2F7CB-F178-458C-91D4-F3FE8DB15272}"/>
    <dgm:cxn modelId="{8D38CAE6-1069-44DD-9919-25EA9A8854CF}" type="presOf" srcId="{F10B148A-961B-4570-85F6-DD3D01B3F766}" destId="{6863CEE4-9AAF-43DD-B8A9-94A2941E56C7}" srcOrd="0" destOrd="0" presId="urn:microsoft.com/office/officeart/2008/layout/LinedList"/>
    <dgm:cxn modelId="{8112086C-343F-4DBC-8D8E-157A07FE24A8}" type="presParOf" srcId="{DF268E98-FE52-452A-87E3-3C33E80897B8}" destId="{D2E1DFA7-6EB1-46AD-93A4-565B64E94DB7}" srcOrd="0" destOrd="0" presId="urn:microsoft.com/office/officeart/2008/layout/LinedList"/>
    <dgm:cxn modelId="{DBCA6B58-AB0C-4FF9-8FB7-6CD2ECAE2EC9}" type="presParOf" srcId="{DF268E98-FE52-452A-87E3-3C33E80897B8}" destId="{D7203302-49E3-4032-B8FD-60960485D377}" srcOrd="1" destOrd="0" presId="urn:microsoft.com/office/officeart/2008/layout/LinedList"/>
    <dgm:cxn modelId="{B3944B06-1D16-4391-97AE-FFAD93C9EC74}" type="presParOf" srcId="{D7203302-49E3-4032-B8FD-60960485D377}" destId="{A8E3BE54-D443-4DF4-97CE-086EC8E9C7C8}" srcOrd="0" destOrd="0" presId="urn:microsoft.com/office/officeart/2008/layout/LinedList"/>
    <dgm:cxn modelId="{BE3638CE-029B-49E1-BE3F-DF23EDF5089C}" type="presParOf" srcId="{D7203302-49E3-4032-B8FD-60960485D377}" destId="{EA2C6924-6AF8-4C96-97BA-1798B648CB35}" srcOrd="1" destOrd="0" presId="urn:microsoft.com/office/officeart/2008/layout/LinedList"/>
    <dgm:cxn modelId="{DD9165A8-020D-42CA-BB45-DF4DD277A981}" type="presParOf" srcId="{DF268E98-FE52-452A-87E3-3C33E80897B8}" destId="{9F6E45A1-EBF8-48DD-AD84-CD2528FD9958}" srcOrd="2" destOrd="0" presId="urn:microsoft.com/office/officeart/2008/layout/LinedList"/>
    <dgm:cxn modelId="{8ED2AF53-7AEA-4A90-9E8B-3891531D8029}" type="presParOf" srcId="{DF268E98-FE52-452A-87E3-3C33E80897B8}" destId="{2A2FAD44-AA61-401C-A298-1547679ED7EB}" srcOrd="3" destOrd="0" presId="urn:microsoft.com/office/officeart/2008/layout/LinedList"/>
    <dgm:cxn modelId="{81C83108-E729-4F65-A7A3-79981808D623}" type="presParOf" srcId="{2A2FAD44-AA61-401C-A298-1547679ED7EB}" destId="{6863CEE4-9AAF-43DD-B8A9-94A2941E56C7}" srcOrd="0" destOrd="0" presId="urn:microsoft.com/office/officeart/2008/layout/LinedList"/>
    <dgm:cxn modelId="{4188E165-82B4-4543-A007-726CD8942A27}" type="presParOf" srcId="{2A2FAD44-AA61-401C-A298-1547679ED7EB}" destId="{7F80D448-669A-4A07-A468-ACA677810325}" srcOrd="1" destOrd="0" presId="urn:microsoft.com/office/officeart/2008/layout/LinedList"/>
    <dgm:cxn modelId="{00AF7519-68D7-4B46-BA08-2486C3051AEC}" type="presParOf" srcId="{DF268E98-FE52-452A-87E3-3C33E80897B8}" destId="{282206D7-D9A9-4680-8430-0571E6BB3A47}" srcOrd="4" destOrd="0" presId="urn:microsoft.com/office/officeart/2008/layout/LinedList"/>
    <dgm:cxn modelId="{7C7BCA6B-76E5-47F7-84E9-8F7AA504CAA5}" type="presParOf" srcId="{DF268E98-FE52-452A-87E3-3C33E80897B8}" destId="{C01BBDA1-339B-4362-9B43-30A2A3020D5C}" srcOrd="5" destOrd="0" presId="urn:microsoft.com/office/officeart/2008/layout/LinedList"/>
    <dgm:cxn modelId="{6B3C73E7-8ADD-470E-B83A-EA7CCF041B88}" type="presParOf" srcId="{C01BBDA1-339B-4362-9B43-30A2A3020D5C}" destId="{76615DE4-14C7-4D9A-8FA5-2205F20F2ADA}" srcOrd="0" destOrd="0" presId="urn:microsoft.com/office/officeart/2008/layout/LinedList"/>
    <dgm:cxn modelId="{6C3E4813-F70D-4DAA-81C9-607864246C33}" type="presParOf" srcId="{C01BBDA1-339B-4362-9B43-30A2A3020D5C}" destId="{10F0A4CB-EE99-430F-9CF7-308C30BF069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E1DFA7-6EB1-46AD-93A4-565B64E94DB7}">
      <dsp:nvSpPr>
        <dsp:cNvPr id="0" name=""/>
        <dsp:cNvSpPr/>
      </dsp:nvSpPr>
      <dsp:spPr>
        <a:xfrm>
          <a:off x="0" y="2687"/>
          <a:ext cx="626364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E3BE54-D443-4DF4-97CE-086EC8E9C7C8}">
      <dsp:nvSpPr>
        <dsp:cNvPr id="0" name=""/>
        <dsp:cNvSpPr/>
      </dsp:nvSpPr>
      <dsp:spPr>
        <a:xfrm>
          <a:off x="0" y="2687"/>
          <a:ext cx="6263640" cy="183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DESARROLLO </a:t>
          </a:r>
          <a:r>
            <a:rPr lang="en-US" sz="2800" b="1" kern="1200"/>
            <a:t>Y DEMOCRACIA</a:t>
          </a:r>
          <a:endParaRPr lang="en-US" sz="2800" kern="1200" dirty="0"/>
        </a:p>
      </dsp:txBody>
      <dsp:txXfrm>
        <a:off x="0" y="2687"/>
        <a:ext cx="6263640" cy="1833104"/>
      </dsp:txXfrm>
    </dsp:sp>
    <dsp:sp modelId="{9F6E45A1-EBF8-48DD-AD84-CD2528FD9958}">
      <dsp:nvSpPr>
        <dsp:cNvPr id="0" name=""/>
        <dsp:cNvSpPr/>
      </dsp:nvSpPr>
      <dsp:spPr>
        <a:xfrm>
          <a:off x="0" y="1835791"/>
          <a:ext cx="626364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63CEE4-9AAF-43DD-B8A9-94A2941E56C7}">
      <dsp:nvSpPr>
        <dsp:cNvPr id="0" name=""/>
        <dsp:cNvSpPr/>
      </dsp:nvSpPr>
      <dsp:spPr>
        <a:xfrm>
          <a:off x="0" y="1716530"/>
          <a:ext cx="6263640" cy="183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UNAM, </a:t>
          </a:r>
          <a:r>
            <a:rPr lang="en-US" sz="2800" b="1" kern="1200" dirty="0" err="1"/>
            <a:t>Cátedra</a:t>
          </a:r>
          <a:r>
            <a:rPr lang="en-US" sz="2800" b="1" kern="1200" dirty="0"/>
            <a:t> </a:t>
          </a:r>
          <a:r>
            <a:rPr lang="en-US" sz="2800" b="1" kern="1200" dirty="0" err="1"/>
            <a:t>Extraordinaria</a:t>
          </a:r>
          <a:r>
            <a:rPr lang="en-US" sz="2800" b="1" kern="1200" dirty="0"/>
            <a:t> “(Re)</a:t>
          </a:r>
          <a:r>
            <a:rPr lang="en-US" sz="2800" b="1" kern="1200" dirty="0" err="1"/>
            <a:t>pensando</a:t>
          </a:r>
          <a:r>
            <a:rPr lang="en-US" sz="2800" b="1" kern="1200" dirty="0"/>
            <a:t> la </a:t>
          </a:r>
          <a:r>
            <a:rPr lang="en-US" sz="2800" b="1" kern="1200" dirty="0" err="1"/>
            <a:t>democracia</a:t>
          </a:r>
          <a:r>
            <a:rPr lang="en-US" sz="2800" b="1" kern="1200" dirty="0"/>
            <a:t> </a:t>
          </a:r>
          <a:r>
            <a:rPr lang="en-US" sz="2800" b="1" kern="1200" dirty="0" err="1"/>
            <a:t>en</a:t>
          </a:r>
          <a:r>
            <a:rPr lang="en-US" sz="2800" b="1" kern="1200" dirty="0"/>
            <a:t> el </a:t>
          </a:r>
          <a:r>
            <a:rPr lang="en-US" sz="2800" b="1" kern="1200" dirty="0" err="1"/>
            <a:t>mundo</a:t>
          </a:r>
          <a:r>
            <a:rPr lang="en-US" sz="2800" b="1" kern="1200" dirty="0"/>
            <a:t> actual: una </a:t>
          </a:r>
          <a:r>
            <a:rPr lang="en-US" sz="2800" b="1" kern="1200" dirty="0" err="1"/>
            <a:t>visión</a:t>
          </a:r>
          <a:r>
            <a:rPr lang="en-US" sz="2800" b="1" kern="1200" dirty="0"/>
            <a:t> </a:t>
          </a:r>
          <a:r>
            <a:rPr lang="en-US" sz="2800" b="1" kern="1200" dirty="0" err="1"/>
            <a:t>histórica</a:t>
          </a:r>
          <a:r>
            <a:rPr lang="en-US" sz="2800" b="1" kern="1200" dirty="0"/>
            <a:t>, global e </a:t>
          </a:r>
          <a:r>
            <a:rPr lang="en-US" sz="2800" b="1" kern="1200" dirty="0" err="1"/>
            <a:t>interdisciplinaria</a:t>
          </a:r>
          <a:r>
            <a:rPr lang="en-US" sz="2800" b="1" kern="1200" dirty="0"/>
            <a:t>”.</a:t>
          </a:r>
          <a:endParaRPr lang="en-US" sz="2800" kern="1200" dirty="0"/>
        </a:p>
      </dsp:txBody>
      <dsp:txXfrm>
        <a:off x="0" y="1716530"/>
        <a:ext cx="6263640" cy="1833104"/>
      </dsp:txXfrm>
    </dsp:sp>
    <dsp:sp modelId="{282206D7-D9A9-4680-8430-0571E6BB3A47}">
      <dsp:nvSpPr>
        <dsp:cNvPr id="0" name=""/>
        <dsp:cNvSpPr/>
      </dsp:nvSpPr>
      <dsp:spPr>
        <a:xfrm>
          <a:off x="0" y="3668896"/>
          <a:ext cx="626364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615DE4-14C7-4D9A-8FA5-2205F20F2ADA}">
      <dsp:nvSpPr>
        <dsp:cNvPr id="0" name=""/>
        <dsp:cNvSpPr/>
      </dsp:nvSpPr>
      <dsp:spPr>
        <a:xfrm>
          <a:off x="0" y="3668896"/>
          <a:ext cx="6263640" cy="183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Rafael Correa</a:t>
          </a:r>
          <a:endParaRPr lang="en-US" sz="2800" kern="1200"/>
        </a:p>
      </dsp:txBody>
      <dsp:txXfrm>
        <a:off x="0" y="3668896"/>
        <a:ext cx="6263640" cy="1833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EB46-7DB3-4535-8463-4D2673F7CE79}" type="datetimeFigureOut">
              <a:rPr lang="es-EC" smtClean="0"/>
              <a:t>22/2/2021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67AD-854D-42AB-9613-A0BBE8E8C7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68729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EB46-7DB3-4535-8463-4D2673F7CE79}" type="datetimeFigureOut">
              <a:rPr lang="es-EC" smtClean="0"/>
              <a:t>22/2/2021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67AD-854D-42AB-9613-A0BBE8E8C7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5714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EB46-7DB3-4535-8463-4D2673F7CE79}" type="datetimeFigureOut">
              <a:rPr lang="es-EC" smtClean="0"/>
              <a:t>22/2/2021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67AD-854D-42AB-9613-A0BBE8E8C7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9198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EB46-7DB3-4535-8463-4D2673F7CE79}" type="datetimeFigureOut">
              <a:rPr lang="es-EC" smtClean="0"/>
              <a:t>22/2/2021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67AD-854D-42AB-9613-A0BBE8E8C7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5607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EB46-7DB3-4535-8463-4D2673F7CE79}" type="datetimeFigureOut">
              <a:rPr lang="es-EC" smtClean="0"/>
              <a:t>22/2/2021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67AD-854D-42AB-9613-A0BBE8E8C7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0601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EB46-7DB3-4535-8463-4D2673F7CE79}" type="datetimeFigureOut">
              <a:rPr lang="es-EC" smtClean="0"/>
              <a:t>22/2/2021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67AD-854D-42AB-9613-A0BBE8E8C7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9881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EB46-7DB3-4535-8463-4D2673F7CE79}" type="datetimeFigureOut">
              <a:rPr lang="es-EC" smtClean="0"/>
              <a:t>22/2/2021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67AD-854D-42AB-9613-A0BBE8E8C7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7139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EB46-7DB3-4535-8463-4D2673F7CE79}" type="datetimeFigureOut">
              <a:rPr lang="es-EC" smtClean="0"/>
              <a:t>22/2/2021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67AD-854D-42AB-9613-A0BBE8E8C7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5711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EB46-7DB3-4535-8463-4D2673F7CE79}" type="datetimeFigureOut">
              <a:rPr lang="es-EC" smtClean="0"/>
              <a:t>22/2/2021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67AD-854D-42AB-9613-A0BBE8E8C7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6119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EB46-7DB3-4535-8463-4D2673F7CE79}" type="datetimeFigureOut">
              <a:rPr lang="es-EC" smtClean="0"/>
              <a:t>22/2/2021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67AD-854D-42AB-9613-A0BBE8E8C7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4650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EB46-7DB3-4535-8463-4D2673F7CE79}" type="datetimeFigureOut">
              <a:rPr lang="es-EC" smtClean="0"/>
              <a:t>22/2/2021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67AD-854D-42AB-9613-A0BBE8E8C7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4432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EB46-7DB3-4535-8463-4D2673F7CE79}" type="datetimeFigureOut">
              <a:rPr lang="es-EC" smtClean="0"/>
              <a:t>22/2/2021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167AD-854D-42AB-9613-A0BBE8E8C7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175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7" r:id="rId1"/>
    <p:sldLayoutId id="2147484568" r:id="rId2"/>
    <p:sldLayoutId id="2147484569" r:id="rId3"/>
    <p:sldLayoutId id="2147484570" r:id="rId4"/>
    <p:sldLayoutId id="2147484571" r:id="rId5"/>
    <p:sldLayoutId id="2147484572" r:id="rId6"/>
    <p:sldLayoutId id="2147484573" r:id="rId7"/>
    <p:sldLayoutId id="2147484574" r:id="rId8"/>
    <p:sldLayoutId id="2147484575" r:id="rId9"/>
    <p:sldLayoutId id="2147484576" r:id="rId10"/>
    <p:sldLayoutId id="21474845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_Document1.doc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.doc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uadroTexto 2">
            <a:extLst>
              <a:ext uri="{FF2B5EF4-FFF2-40B4-BE49-F238E27FC236}">
                <a16:creationId xmlns:a16="http://schemas.microsoft.com/office/drawing/2014/main" id="{298F9D35-FFBC-4C79-AA14-1552404C09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6599533"/>
              </p:ext>
            </p:extLst>
          </p:nvPr>
        </p:nvGraphicFramePr>
        <p:xfrm>
          <a:off x="3078878" y="104446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945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13">
            <a:extLst>
              <a:ext uri="{FF2B5EF4-FFF2-40B4-BE49-F238E27FC236}">
                <a16:creationId xmlns:a16="http://schemas.microsoft.com/office/drawing/2014/main" id="{21516CB1-E8C8-4751-B6A6-46B2D1E72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D6104B-782B-43DD-A8F7-3037A62E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0238232" cy="11064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¿Es </a:t>
            </a:r>
            <a:r>
              <a:rPr lang="en-US" sz="36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deseable</a:t>
            </a:r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la </a:t>
            </a:r>
            <a:r>
              <a:rPr lang="en-US" sz="36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democracia</a:t>
            </a:r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para el </a:t>
            </a:r>
            <a:r>
              <a:rPr lang="en-US" sz="36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desarrollo</a:t>
            </a:r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?</a:t>
            </a: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0" name="Rectangle 15">
            <a:extLst>
              <a:ext uri="{FF2B5EF4-FFF2-40B4-BE49-F238E27FC236}">
                <a16:creationId xmlns:a16="http://schemas.microsoft.com/office/drawing/2014/main" id="{90C0C0D1-E79A-41FF-8322-256F6DD1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5216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Marcador de contenido 6" descr="Ver las imágenes de origen">
            <a:extLst>
              <a:ext uri="{FF2B5EF4-FFF2-40B4-BE49-F238E27FC236}">
                <a16:creationId xmlns:a16="http://schemas.microsoft.com/office/drawing/2014/main" id="{18FB4A13-4590-4A1E-8E00-19997C00FBAB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51" r="29252"/>
          <a:stretch/>
        </p:blipFill>
        <p:spPr bwMode="auto">
          <a:xfrm>
            <a:off x="1467516" y="2133600"/>
            <a:ext cx="2941848" cy="3896848"/>
          </a:xfrm>
          <a:prstGeom prst="rect">
            <a:avLst/>
          </a:prstGeom>
          <a:noFill/>
        </p:spPr>
      </p:pic>
      <p:pic>
        <p:nvPicPr>
          <p:cNvPr id="6" name="Marcador de contenido 5" descr="Ver las imágenes de origen">
            <a:extLst>
              <a:ext uri="{FF2B5EF4-FFF2-40B4-BE49-F238E27FC236}">
                <a16:creationId xmlns:a16="http://schemas.microsoft.com/office/drawing/2014/main" id="{C30C31EA-F663-4B68-9DBC-6FD5E5A35BA5}"/>
              </a:ext>
            </a:extLst>
          </p:cNvPr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0" r="30311" b="2"/>
          <a:stretch/>
        </p:blipFill>
        <p:spPr bwMode="auto">
          <a:xfrm>
            <a:off x="4967573" y="2033778"/>
            <a:ext cx="2942589" cy="3896847"/>
          </a:xfrm>
          <a:prstGeom prst="rect">
            <a:avLst/>
          </a:prstGeom>
          <a:noFill/>
        </p:spPr>
      </p:pic>
      <p:sp useBgFill="1">
        <p:nvSpPr>
          <p:cNvPr id="51" name="Rectangle 17">
            <a:extLst>
              <a:ext uri="{FF2B5EF4-FFF2-40B4-BE49-F238E27FC236}">
                <a16:creationId xmlns:a16="http://schemas.microsoft.com/office/drawing/2014/main" id="{395FA420-5595-49D1-9D5F-79EC43B55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4648" y="1721922"/>
            <a:ext cx="3609143" cy="4520560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419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E9E14A-898B-430D-B542-F14C56E42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pPr algn="ctr"/>
            <a:r>
              <a:rPr lang="es-EC" sz="24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es la democracia?</a:t>
            </a:r>
            <a:endParaRPr lang="es-EC" sz="2400" dirty="0"/>
          </a:p>
        </p:txBody>
      </p:sp>
      <p:pic>
        <p:nvPicPr>
          <p:cNvPr id="5" name="Marcador de contenido 4" descr="Ver las imágenes de origen">
            <a:extLst>
              <a:ext uri="{FF2B5EF4-FFF2-40B4-BE49-F238E27FC236}">
                <a16:creationId xmlns:a16="http://schemas.microsoft.com/office/drawing/2014/main" id="{B215C403-D9AB-41FE-9F6E-B3553B11FCAC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142" y="2533650"/>
            <a:ext cx="2990850" cy="1790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85987B-F958-419D-BB75-A16D6B32A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876" y="1328660"/>
            <a:ext cx="6515099" cy="530074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C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 mínimos para la democracia: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EC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Respeto a los derechos humanos y las libertades fundamentales</a:t>
            </a:r>
            <a:r>
              <a:rPr lang="es-EC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EC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Estado de Derecho.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EC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Elecciones periódicas, libres, justas y basadas en el sufragio universal y secreto. 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EC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Régimen plural de partidos y organizaciones políticas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EC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Separación e independencia de los poderes públicos.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6368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762B3D-E22A-471D-97D3-97B5EAC57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426148" cy="1781727"/>
          </a:xfrm>
        </p:spPr>
        <p:txBody>
          <a:bodyPr>
            <a:normAutofit/>
          </a:bodyPr>
          <a:lstStyle/>
          <a:p>
            <a:r>
              <a:rPr lang="es-EC" sz="24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EC" sz="2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alificando democracias</a:t>
            </a:r>
            <a:br>
              <a:rPr lang="es-EC" sz="2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C" sz="2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C" sz="2400" b="1" dirty="0">
                <a:solidFill>
                  <a:srgbClr val="202122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Mapa del Índice de Democracia de </a:t>
            </a:r>
            <a:r>
              <a:rPr lang="es-EC" sz="2400" b="1" i="1" dirty="0" err="1">
                <a:solidFill>
                  <a:srgbClr val="202122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s-EC" sz="2400" b="1" i="1" dirty="0">
                <a:solidFill>
                  <a:srgbClr val="202122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Economist</a:t>
            </a:r>
            <a:r>
              <a:rPr lang="es-EC" sz="2400" b="1" dirty="0">
                <a:solidFill>
                  <a:srgbClr val="202122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2017</a:t>
            </a:r>
            <a:endParaRPr lang="es-EC" sz="2400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CBE7444C-925B-41B3-BB99-F6C9EF3D4864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4484" y="1935021"/>
            <a:ext cx="6182720" cy="358168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C153C09D-4855-4046-B4DA-59869A03D2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842469"/>
              </p:ext>
            </p:extLst>
          </p:nvPr>
        </p:nvGraphicFramePr>
        <p:xfrm>
          <a:off x="3552709" y="3725863"/>
          <a:ext cx="3866271" cy="276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4" imgW="5401235" imgH="3990451" progId="Word.Document.12">
                  <p:embed/>
                </p:oleObj>
              </mc:Choice>
              <mc:Fallback>
                <p:oleObj name="Document" r:id="rId4" imgW="5401235" imgH="399045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52709" y="3725863"/>
                        <a:ext cx="3866271" cy="2767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870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2086C-54D1-4716-9B46-C735C1578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1" y="1161288"/>
            <a:ext cx="10784260" cy="1886712"/>
          </a:xfrm>
        </p:spPr>
        <p:txBody>
          <a:bodyPr>
            <a:normAutofit/>
          </a:bodyPr>
          <a:lstStyle/>
          <a:p>
            <a:pPr algn="ctr"/>
            <a:r>
              <a:rPr lang="es-EC" sz="32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Transformar a la democracia en instrumento para el desarrollo económico</a:t>
            </a:r>
            <a:endParaRPr lang="es-EC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D35A8A-1803-478E-AAB2-18C838B2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949" y="2247138"/>
            <a:ext cx="5916603" cy="4992624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EC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Inf</a:t>
            </a:r>
            <a:r>
              <a:rPr lang="es-EC" sz="24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ormación.</a:t>
            </a:r>
            <a:endParaRPr lang="es-EC" sz="24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EC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</a:t>
            </a:r>
            <a:r>
              <a:rPr lang="es-EC" sz="24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ormación.</a:t>
            </a:r>
            <a:endParaRPr lang="es-EC" sz="24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EC" sz="24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Lógica comunitaria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207262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2086C-54D1-4716-9B46-C735C1578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9"/>
            <a:ext cx="9078799" cy="1047750"/>
          </a:xfrm>
        </p:spPr>
        <p:txBody>
          <a:bodyPr>
            <a:normAutofit/>
          </a:bodyPr>
          <a:lstStyle/>
          <a:p>
            <a:r>
              <a:rPr lang="es-EC" sz="4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Peligros para esta democracia</a:t>
            </a:r>
            <a:endParaRPr lang="es-EC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D35A8A-1803-478E-AAB2-18C838B2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792" y="2209038"/>
            <a:ext cx="5916603" cy="4992624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es-EC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Democracias mercantilizadas.</a:t>
            </a:r>
            <a:endParaRPr lang="es-EC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s-EC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Democracias mediatizadas.</a:t>
            </a:r>
            <a:endParaRPr lang="es-EC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s-EC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Democracias </a:t>
            </a:r>
            <a:r>
              <a:rPr lang="es-EC" sz="2000" b="1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oenegizadas</a:t>
            </a:r>
            <a:r>
              <a:rPr lang="es-EC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endParaRPr lang="es-EC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323343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3EEB8ED6-9142-4A11-B029-18DDE98C4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D9FE47B-0734-430A-9F70-7C8867346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887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>
                <a:effectLst/>
              </a:rPr>
              <a:t>Primer </a:t>
            </a:r>
            <a:r>
              <a:rPr lang="en-US" sz="4000" b="1"/>
              <a:t>final</a:t>
            </a:r>
            <a:endParaRPr lang="en-US" sz="4000"/>
          </a:p>
        </p:txBody>
      </p:sp>
      <p:pic>
        <p:nvPicPr>
          <p:cNvPr id="5" name="Marcador de contenido 4" descr="Ver las imágenes de origen">
            <a:extLst>
              <a:ext uri="{FF2B5EF4-FFF2-40B4-BE49-F238E27FC236}">
                <a16:creationId xmlns:a16="http://schemas.microsoft.com/office/drawing/2014/main" id="{436D7FBD-5FCC-41A7-8DB2-BCEC35A666F3}"/>
              </a:ext>
            </a:extLst>
          </p:cNvPr>
          <p:cNvPicPr>
            <a:picLocks noGrp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" r="4543" b="1"/>
          <a:stretch/>
        </p:blipFill>
        <p:spPr bwMode="auto">
          <a:xfrm>
            <a:off x="3157331" y="2897257"/>
            <a:ext cx="4895850" cy="3271590"/>
          </a:xfrm>
          <a:prstGeom prst="rect">
            <a:avLst/>
          </a:prstGeom>
          <a:noFill/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8C18E23-34C2-407B-A634-3DAD58605D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465386"/>
            <a:ext cx="8743122" cy="1965325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 b="1" dirty="0">
              <a:effectLst/>
            </a:endParaRPr>
          </a:p>
          <a:p>
            <a:pPr marL="0"/>
            <a:endParaRPr lang="en-US" sz="2000" b="1" dirty="0"/>
          </a:p>
          <a:p>
            <a:pPr marL="0"/>
            <a:endParaRPr lang="en-US" sz="2000" b="1" dirty="0">
              <a:effectLst/>
            </a:endParaRPr>
          </a:p>
          <a:p>
            <a:pPr marL="0"/>
            <a:r>
              <a:rPr lang="en-US" sz="2400" b="1" dirty="0">
                <a:effectLst/>
              </a:rPr>
              <a:t>La </a:t>
            </a:r>
            <a:r>
              <a:rPr lang="en-US" sz="2400" b="1" dirty="0" err="1">
                <a:effectLst/>
              </a:rPr>
              <a:t>democracia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necesita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más</a:t>
            </a:r>
            <a:r>
              <a:rPr lang="en-US" sz="2400" b="1" dirty="0">
                <a:effectLst/>
              </a:rPr>
              <a:t> de ideas que de hombres…</a:t>
            </a:r>
            <a:endParaRPr lang="en-US" sz="2400" dirty="0">
              <a:effectLst/>
            </a:endParaRPr>
          </a:p>
          <a:p>
            <a:pPr marL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471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B6CB51-10AA-47DB-9F72-5B4B1ED94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914650" y="16168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C" sz="24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Segundo final</a:t>
            </a:r>
            <a:endParaRPr lang="es-EC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E7BADA-5201-4507-B5CB-7D747C192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0"/>
            <a:ext cx="10003809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s-EC" sz="18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s-EC" sz="18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La democracia necesita más de hombres que de </a:t>
            </a:r>
            <a:r>
              <a:rPr lang="es-EC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idea</a:t>
            </a:r>
            <a:r>
              <a:rPr lang="es-EC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s…</a:t>
            </a:r>
            <a:endParaRPr lang="es-EC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  <p:pic>
        <p:nvPicPr>
          <p:cNvPr id="6" name="Marcador de contenido 5" descr="Ver las imágenes de origen">
            <a:extLst>
              <a:ext uri="{FF2B5EF4-FFF2-40B4-BE49-F238E27FC236}">
                <a16:creationId xmlns:a16="http://schemas.microsoft.com/office/drawing/2014/main" id="{22CDC763-DE0D-409E-8A09-39BDE5EC3F95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9361" y="3034158"/>
            <a:ext cx="4267199" cy="35403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2820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A02E25-5A5E-4531-BF2D-663278218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542" y="456438"/>
            <a:ext cx="3602736" cy="934212"/>
          </a:xfrm>
        </p:spPr>
        <p:txBody>
          <a:bodyPr>
            <a:normAutofit/>
          </a:bodyPr>
          <a:lstStyle/>
          <a:p>
            <a:r>
              <a:rPr lang="es-EC" sz="4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realidad</a:t>
            </a:r>
            <a:endParaRPr lang="es-EC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B56C0B-D294-4698-BBE5-760DDD2B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92" y="1408938"/>
            <a:ext cx="10617708" cy="4992624"/>
          </a:xfrm>
        </p:spPr>
        <p:txBody>
          <a:bodyPr anchor="ctr">
            <a:normAutofit/>
          </a:bodyPr>
          <a:lstStyle/>
          <a:p>
            <a:r>
              <a:rPr lang="es-EC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La democracia, más que un medio para el desarrollo, es uno de sus fines.</a:t>
            </a:r>
          </a:p>
          <a:p>
            <a:r>
              <a:rPr lang="es-EC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La democracia no ha sido ni necesaria, ni suficiente, ni siquiera deseable para el desarrollo, pero en América Latina es ineludible.</a:t>
            </a:r>
          </a:p>
          <a:p>
            <a:r>
              <a:rPr lang="es-EC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No es que el desarrollo funciona gracias a la democracia, sino que la democracia funciona gracias al desarrollo.</a:t>
            </a:r>
          </a:p>
          <a:p>
            <a:pPr>
              <a:spcAft>
                <a:spcPts val="800"/>
              </a:spcAft>
            </a:pPr>
            <a:r>
              <a:rPr lang="es-EC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</a:t>
            </a:r>
            <a:r>
              <a:rPr lang="es-EC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ebemos hacer funcionar nuestras democracias para lograr una adecuada acción colectiva para el bien común y así superar el subdesarrollo.</a:t>
            </a:r>
          </a:p>
        </p:txBody>
      </p:sp>
    </p:spTree>
    <p:extLst>
      <p:ext uri="{BB962C8B-B14F-4D97-AF65-F5344CB8AC3E}">
        <p14:creationId xmlns:p14="http://schemas.microsoft.com/office/powerpoint/2010/main" val="232575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1FF4AF-7D75-43CD-8F5A-CD84B8637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608077"/>
            <a:ext cx="10648387" cy="1410462"/>
          </a:xfrm>
        </p:spPr>
        <p:txBody>
          <a:bodyPr>
            <a:normAutofit/>
          </a:bodyPr>
          <a:lstStyle/>
          <a:p>
            <a:r>
              <a:rPr lang="es-EC" sz="36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Preguntas básicas que queríamos  contestar</a:t>
            </a:r>
            <a:r>
              <a:rPr lang="es-EC" sz="4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s-EC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8DF055-C481-40F9-8293-DAFE7C066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018539"/>
            <a:ext cx="9415935" cy="49926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I.-  ¿Puede haber desarrollo económico sin democracia?</a:t>
            </a:r>
          </a:p>
          <a:p>
            <a:pPr marL="0" indent="0">
              <a:buNone/>
            </a:pPr>
            <a:r>
              <a:rPr lang="es-EC" sz="2000" b="1" dirty="0">
                <a:latin typeface="Verdana" panose="020B0604030504040204" pitchFamily="34" charset="0"/>
                <a:ea typeface="Verdana" panose="020B0604030504040204" pitchFamily="34" charset="0"/>
              </a:rPr>
              <a:t>La respuesta es sí.</a:t>
            </a:r>
          </a:p>
          <a:p>
            <a:pPr marL="0" indent="0">
              <a:buNone/>
            </a:pPr>
            <a:endParaRPr lang="es-EC" sz="2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C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II.- ¿Cómo lograr una mejor democracia para el desarrollo?</a:t>
            </a:r>
          </a:p>
          <a:p>
            <a:pPr marL="0" indent="0">
              <a:buNone/>
            </a:pPr>
            <a:r>
              <a:rPr lang="es-EC" sz="2000" b="1" dirty="0">
                <a:latin typeface="Verdana" panose="020B0604030504040204" pitchFamily="34" charset="0"/>
                <a:ea typeface="Verdana" panose="020B0604030504040204" pitchFamily="34" charset="0"/>
              </a:rPr>
              <a:t>Con formación, información y valores, pero también superando la democracia ficticia en función de unos cuantos, para ir a lo que Álvaro García Linera denominó la democracia plebeya, la que da poder a aquellos sin abolengo, a las mujeres de pollera, a las grandes mayorías.</a:t>
            </a:r>
          </a:p>
        </p:txBody>
      </p:sp>
    </p:spTree>
    <p:extLst>
      <p:ext uri="{BB962C8B-B14F-4D97-AF65-F5344CB8AC3E}">
        <p14:creationId xmlns:p14="http://schemas.microsoft.com/office/powerpoint/2010/main" val="397746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4D2B6D-AB34-406A-BCC9-B53F6BBDD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809" y="624787"/>
            <a:ext cx="11106382" cy="2077212"/>
          </a:xfrm>
        </p:spPr>
        <p:txBody>
          <a:bodyPr>
            <a:normAutofit fontScale="90000"/>
          </a:bodyPr>
          <a:lstStyle/>
          <a:p>
            <a:pPr algn="ctr">
              <a:spcAft>
                <a:spcPts val="800"/>
              </a:spcAft>
            </a:pPr>
            <a:br>
              <a:rPr lang="es-EC" sz="4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C" sz="4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C" sz="4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Preguntas básicas que trataré de contestar:</a:t>
            </a:r>
            <a:br>
              <a:rPr lang="es-EC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C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8E2AC5-E99C-4AFC-A27B-B4942A3D2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767" y="2264677"/>
            <a:ext cx="10555478" cy="404647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sz="2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I.-   ¿Puede haber desarrollo económico sin democracia?</a:t>
            </a:r>
            <a:b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C" sz="2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II.- ¿Cómo lograr una mejor democracia para el desarrollo económico?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349669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35B651-FB0D-4245-BCA9-613AF8727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6432042" cy="1940761"/>
          </a:xfrm>
        </p:spPr>
        <p:txBody>
          <a:bodyPr>
            <a:normAutofit fontScale="90000"/>
          </a:bodyPr>
          <a:lstStyle/>
          <a:p>
            <a:pPr>
              <a:spcAft>
                <a:spcPts val="800"/>
              </a:spcAft>
            </a:pPr>
            <a:br>
              <a:rPr lang="es-EC" sz="2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C" sz="2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C" sz="2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C" sz="2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gran desafío latinoamericano: </a:t>
            </a:r>
            <a:br>
              <a:rPr lang="es-EC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C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263486-8E41-4AED-9CB5-5B18B3A90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792" y="2019887"/>
            <a:ext cx="9211322" cy="49926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sz="24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Alcanzar el desarrollo económico en democracia.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26665464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35B651-FB0D-4245-BCA9-613AF8727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5916602" cy="1048512"/>
          </a:xfrm>
        </p:spPr>
        <p:txBody>
          <a:bodyPr>
            <a:normAutofit fontScale="90000"/>
          </a:bodyPr>
          <a:lstStyle/>
          <a:p>
            <a:pPr>
              <a:spcAft>
                <a:spcPts val="800"/>
              </a:spcAft>
            </a:pPr>
            <a:br>
              <a:rPr lang="es-EC" sz="4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C" sz="4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C" sz="4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C" sz="4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es el desarrollo?</a:t>
            </a:r>
            <a:br>
              <a:rPr lang="es-EC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C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263486-8E41-4AED-9CB5-5B18B3A90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294" y="1865376"/>
            <a:ext cx="7699549" cy="4992624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endParaRPr lang="es-EC" sz="2000" b="1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es-EC" sz="2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Índice de desarrollo humano de Naciones Unidas:</a:t>
            </a:r>
          </a:p>
          <a:p>
            <a:pPr marL="0" indent="0">
              <a:spcAft>
                <a:spcPts val="800"/>
              </a:spcAft>
              <a:buNone/>
            </a:pPr>
            <a:endParaRPr lang="es-EC" sz="2000" b="1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es-EC" sz="2000" b="1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s-EC" sz="2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Ingreso por habitante.</a:t>
            </a:r>
            <a:endParaRPr lang="es-EC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s-EC" sz="2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Indicadores de salud.</a:t>
            </a:r>
            <a:endParaRPr lang="es-EC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s-EC" sz="2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Indicadores de educación.</a:t>
            </a:r>
            <a:endParaRPr lang="es-EC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4482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031CCD-29F7-4FC0-A88C-7C0DCED36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4" y="216995"/>
            <a:ext cx="10643586" cy="147369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br>
              <a:rPr lang="es-EC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C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C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C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C" sz="2200" b="1" dirty="0">
                <a:solidFill>
                  <a:srgbClr val="2021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Mapa de </a:t>
            </a:r>
            <a:r>
              <a:rPr lang="es-EC" sz="22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desarrollo humano</a:t>
            </a:r>
            <a:r>
              <a:rPr lang="es-EC" sz="2200" b="1" dirty="0">
                <a:solidFill>
                  <a:srgbClr val="2021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 </a:t>
            </a:r>
            <a:br>
              <a:rPr lang="es-EC" sz="2200" b="1" dirty="0">
                <a:solidFill>
                  <a:srgbClr val="2021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s-EC" sz="2200" b="1" dirty="0">
                <a:solidFill>
                  <a:srgbClr val="2021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Programa de Naciones Unidas para el Desarrollo</a:t>
            </a:r>
            <a:br>
              <a:rPr lang="es-EC" sz="2200" b="1" dirty="0">
                <a:solidFill>
                  <a:srgbClr val="2021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s-EC" sz="2200" b="1" dirty="0">
                <a:solidFill>
                  <a:srgbClr val="2021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2020</a:t>
            </a:r>
            <a:br>
              <a:rPr lang="es-EC" sz="3100" b="1" dirty="0">
                <a:solidFill>
                  <a:srgbClr val="2021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br>
              <a:rPr lang="es-EC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C" sz="18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459C5D21-7C3A-4F2F-8130-19AD3C62393F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3977" y="2027583"/>
            <a:ext cx="6389205" cy="297814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BD5AFBDE-6101-4686-8654-F9BC3644C9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911316"/>
              </p:ext>
            </p:extLst>
          </p:nvPr>
        </p:nvGraphicFramePr>
        <p:xfrm>
          <a:off x="4574025" y="5005723"/>
          <a:ext cx="5868689" cy="1690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5401235" imgH="1555423" progId="Word.Document.12">
                  <p:embed/>
                </p:oleObj>
              </mc:Choice>
              <mc:Fallback>
                <p:oleObj name="Document" r:id="rId4" imgW="5401235" imgH="15554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4025" y="5005723"/>
                        <a:ext cx="5868689" cy="1690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89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6DC2B0-7F2D-4588-9BD2-A8F44049B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123" y="445024"/>
            <a:ext cx="7336184" cy="1325563"/>
          </a:xfrm>
        </p:spPr>
        <p:txBody>
          <a:bodyPr/>
          <a:lstStyle/>
          <a:p>
            <a:r>
              <a:rPr lang="es-EC" sz="2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Ranking de desarrollo</a:t>
            </a:r>
            <a:br>
              <a:rPr lang="es-EC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graphicFrame>
        <p:nvGraphicFramePr>
          <p:cNvPr id="14" name="Marcador de contenido 13">
            <a:extLst>
              <a:ext uri="{FF2B5EF4-FFF2-40B4-BE49-F238E27FC236}">
                <a16:creationId xmlns:a16="http://schemas.microsoft.com/office/drawing/2014/main" id="{BF5C1D27-84AC-490F-BF35-BEA4B26897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592211"/>
              </p:ext>
            </p:extLst>
          </p:nvPr>
        </p:nvGraphicFramePr>
        <p:xfrm>
          <a:off x="2387458" y="1664569"/>
          <a:ext cx="7935985" cy="4365172"/>
        </p:xfrm>
        <a:graphic>
          <a:graphicData uri="http://schemas.openxmlformats.org/drawingml/2006/table">
            <a:tbl>
              <a:tblPr/>
              <a:tblGrid>
                <a:gridCol w="2485972">
                  <a:extLst>
                    <a:ext uri="{9D8B030D-6E8A-4147-A177-3AD203B41FA5}">
                      <a16:colId xmlns:a16="http://schemas.microsoft.com/office/drawing/2014/main" val="1536195417"/>
                    </a:ext>
                  </a:extLst>
                </a:gridCol>
                <a:gridCol w="1816671">
                  <a:extLst>
                    <a:ext uri="{9D8B030D-6E8A-4147-A177-3AD203B41FA5}">
                      <a16:colId xmlns:a16="http://schemas.microsoft.com/office/drawing/2014/main" val="3181969882"/>
                    </a:ext>
                  </a:extLst>
                </a:gridCol>
                <a:gridCol w="1816671">
                  <a:extLst>
                    <a:ext uri="{9D8B030D-6E8A-4147-A177-3AD203B41FA5}">
                      <a16:colId xmlns:a16="http://schemas.microsoft.com/office/drawing/2014/main" val="3795974680"/>
                    </a:ext>
                  </a:extLst>
                </a:gridCol>
                <a:gridCol w="1816671">
                  <a:extLst>
                    <a:ext uri="{9D8B030D-6E8A-4147-A177-3AD203B41FA5}">
                      <a16:colId xmlns:a16="http://schemas.microsoft.com/office/drawing/2014/main" val="2037150390"/>
                    </a:ext>
                  </a:extLst>
                </a:gridCol>
              </a:tblGrid>
              <a:tr h="89332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IDH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Ingreso por habitante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IDH  ajustado para desigualdad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510555"/>
                  </a:ext>
                </a:extLst>
              </a:tr>
              <a:tr h="405842"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Noruega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0717823"/>
                  </a:ext>
                </a:extLst>
              </a:tr>
              <a:tr h="405842"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Estados Unidos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2650882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Eslovenia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963606"/>
                  </a:ext>
                </a:extLst>
              </a:tr>
              <a:tr h="405842"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Catar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691534"/>
                  </a:ext>
                </a:extLst>
              </a:tr>
              <a:tr h="405842"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Chile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2977698"/>
                  </a:ext>
                </a:extLst>
              </a:tr>
              <a:tr h="405842"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Argentina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842461"/>
                  </a:ext>
                </a:extLst>
              </a:tr>
              <a:tr h="405842"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México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187296"/>
                  </a:ext>
                </a:extLst>
              </a:tr>
              <a:tr h="405842">
                <a:tc>
                  <a:txBody>
                    <a:bodyPr/>
                    <a:lstStyle/>
                    <a:p>
                      <a:pPr algn="l" fontAlgn="b"/>
                      <a:r>
                        <a:rPr lang="es-EC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Ecuador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105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9368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75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7">
            <a:extLst>
              <a:ext uri="{FF2B5EF4-FFF2-40B4-BE49-F238E27FC236}">
                <a16:creationId xmlns:a16="http://schemas.microsoft.com/office/drawing/2014/main" id="{FCC5DD4A-5012-4568-82E8-7171175C5C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7182344"/>
              </p:ext>
            </p:extLst>
          </p:nvPr>
        </p:nvGraphicFramePr>
        <p:xfrm>
          <a:off x="1768751" y="927652"/>
          <a:ext cx="8978762" cy="5199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726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0">
            <a:extLst>
              <a:ext uri="{FF2B5EF4-FFF2-40B4-BE49-F238E27FC236}">
                <a16:creationId xmlns:a16="http://schemas.microsoft.com/office/drawing/2014/main" id="{022BDE4A-8A20-4A69-9C5A-581C82036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488F291-6702-42D6-80FA-6BCCA69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684" y="170412"/>
            <a:ext cx="10938525" cy="132873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¿Es </a:t>
            </a:r>
            <a:r>
              <a:rPr lang="en-US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necesaria</a:t>
            </a:r>
            <a:r>
              <a:rPr lang="en-US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la </a:t>
            </a:r>
            <a:r>
              <a:rPr lang="en-US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democracia</a:t>
            </a:r>
            <a:r>
              <a:rPr lang="en-US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para el </a:t>
            </a:r>
            <a:r>
              <a:rPr lang="en-US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desarrollo</a:t>
            </a:r>
            <a:r>
              <a:rPr lang="en-US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?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Marcador de contenido 4" descr="Ver las imágenes de origen">
            <a:extLst>
              <a:ext uri="{FF2B5EF4-FFF2-40B4-BE49-F238E27FC236}">
                <a16:creationId xmlns:a16="http://schemas.microsoft.com/office/drawing/2014/main" id="{67FFE183-F087-49F1-B4CC-A00129D9A94E}"/>
              </a:ext>
            </a:extLst>
          </p:cNvPr>
          <p:cNvPicPr>
            <a:picLocks noGrp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48" r="-2" b="4754"/>
          <a:stretch/>
        </p:blipFill>
        <p:spPr bwMode="auto">
          <a:xfrm>
            <a:off x="1001684" y="2116414"/>
            <a:ext cx="4903304" cy="2985671"/>
          </a:xfrm>
          <a:prstGeom prst="rect">
            <a:avLst/>
          </a:prstGeom>
        </p:spPr>
      </p:pic>
      <p:pic>
        <p:nvPicPr>
          <p:cNvPr id="6" name="Marcador de contenido 5" descr="Ver las imágenes de origen">
            <a:extLst>
              <a:ext uri="{FF2B5EF4-FFF2-40B4-BE49-F238E27FC236}">
                <a16:creationId xmlns:a16="http://schemas.microsoft.com/office/drawing/2014/main" id="{112C1BDF-CA3E-4CE2-BB8F-D8824D561667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5" r="-1" b="-1"/>
          <a:stretch/>
        </p:blipFill>
        <p:spPr bwMode="auto">
          <a:xfrm>
            <a:off x="6519689" y="2116414"/>
            <a:ext cx="5054560" cy="298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21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5">
            <a:extLst>
              <a:ext uri="{FF2B5EF4-FFF2-40B4-BE49-F238E27FC236}">
                <a16:creationId xmlns:a16="http://schemas.microsoft.com/office/drawing/2014/main" id="{21516CB1-E8C8-4751-B6A6-46B2D1E72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7D00303-F2CF-4D01-8FC9-55DEE592E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364667" cy="11064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¿Es </a:t>
            </a:r>
            <a:r>
              <a:rPr lang="en-US" sz="36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suficiente</a:t>
            </a:r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la </a:t>
            </a:r>
            <a:r>
              <a:rPr lang="en-US" sz="36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democracia</a:t>
            </a:r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para el </a:t>
            </a:r>
            <a:r>
              <a:rPr lang="en-US" sz="36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desarrollo</a:t>
            </a:r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?</a:t>
            </a: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2" name="Rectangle 17">
            <a:extLst>
              <a:ext uri="{FF2B5EF4-FFF2-40B4-BE49-F238E27FC236}">
                <a16:creationId xmlns:a16="http://schemas.microsoft.com/office/drawing/2014/main" id="{90C0C0D1-E79A-41FF-8322-256F6DD1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5216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Marcador de contenido 4" descr="Resultado de imagen de lázaro cárdenas">
            <a:extLst>
              <a:ext uri="{FF2B5EF4-FFF2-40B4-BE49-F238E27FC236}">
                <a16:creationId xmlns:a16="http://schemas.microsoft.com/office/drawing/2014/main" id="{5B681B50-E838-42E4-A4A3-2C0B577BEB55}"/>
              </a:ext>
            </a:extLst>
          </p:cNvPr>
          <p:cNvPicPr>
            <a:picLocks noGrp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57"/>
          <a:stretch/>
        </p:blipFill>
        <p:spPr bwMode="auto">
          <a:xfrm>
            <a:off x="980661" y="2133600"/>
            <a:ext cx="3186692" cy="3286538"/>
          </a:xfrm>
          <a:prstGeom prst="rect">
            <a:avLst/>
          </a:prstGeom>
        </p:spPr>
      </p:pic>
      <p:pic>
        <p:nvPicPr>
          <p:cNvPr id="6" name="Marcador de contenido 5" descr="Ver las imágenes de origen">
            <a:extLst>
              <a:ext uri="{FF2B5EF4-FFF2-40B4-BE49-F238E27FC236}">
                <a16:creationId xmlns:a16="http://schemas.microsoft.com/office/drawing/2014/main" id="{415D3B34-0687-4250-97C6-4F4D24243D28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21" r="16372"/>
          <a:stretch/>
        </p:blipFill>
        <p:spPr bwMode="auto">
          <a:xfrm>
            <a:off x="4574847" y="2133601"/>
            <a:ext cx="3323449" cy="3286538"/>
          </a:xfrm>
          <a:prstGeom prst="rect">
            <a:avLst/>
          </a:prstGeom>
        </p:spPr>
      </p:pic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95FA420-5595-49D1-9D5F-79EC43B55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4648" y="1721922"/>
            <a:ext cx="3609143" cy="4520560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660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514</Words>
  <Application>Microsoft Office PowerPoint</Application>
  <PresentationFormat>Panorámica</PresentationFormat>
  <Paragraphs>97</Paragraphs>
  <Slides>18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Verdana</vt:lpstr>
      <vt:lpstr>Office Theme</vt:lpstr>
      <vt:lpstr>Document</vt:lpstr>
      <vt:lpstr>Presentación de PowerPoint</vt:lpstr>
      <vt:lpstr>  Preguntas básicas que trataré de contestar:  </vt:lpstr>
      <vt:lpstr>   El gran desafío latinoamericano:   </vt:lpstr>
      <vt:lpstr>   ¿Qué es el desarrollo?  </vt:lpstr>
      <vt:lpstr>    Mapa de desarrollo humano   Programa de Naciones Unidas para el Desarrollo 2020   </vt:lpstr>
      <vt:lpstr>Ranking de desarrollo </vt:lpstr>
      <vt:lpstr>Presentación de PowerPoint</vt:lpstr>
      <vt:lpstr>¿Es necesaria la democracia para el desarrollo?</vt:lpstr>
      <vt:lpstr>¿Es suficiente la democracia para el desarrollo?</vt:lpstr>
      <vt:lpstr>¿Es deseable la democracia para el desarrollo?</vt:lpstr>
      <vt:lpstr>¿Qué es la democracia?</vt:lpstr>
      <vt:lpstr>Calificando democracias  Mapa del Índice de Democracia de The Economist 2017</vt:lpstr>
      <vt:lpstr>Transformar a la democracia en instrumento para el desarrollo económico</vt:lpstr>
      <vt:lpstr>Peligros para esta democracia</vt:lpstr>
      <vt:lpstr>Primer final</vt:lpstr>
      <vt:lpstr>Segundo final</vt:lpstr>
      <vt:lpstr>La realidad</vt:lpstr>
      <vt:lpstr>Preguntas básicas que queríamos  contestar: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Tatiana Pazmiño</dc:creator>
  <cp:lastModifiedBy>1</cp:lastModifiedBy>
  <cp:revision>4</cp:revision>
  <dcterms:created xsi:type="dcterms:W3CDTF">2021-01-13T21:45:52Z</dcterms:created>
  <dcterms:modified xsi:type="dcterms:W3CDTF">2021-02-22T17:01:31Z</dcterms:modified>
</cp:coreProperties>
</file>